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9" r:id="rId4"/>
    <p:sldId id="261" r:id="rId5"/>
    <p:sldId id="262" r:id="rId6"/>
    <p:sldId id="260" r:id="rId7"/>
    <p:sldId id="264" r:id="rId8"/>
    <p:sldId id="265" r:id="rId9"/>
    <p:sldId id="269" r:id="rId10"/>
    <p:sldId id="270" r:id="rId11"/>
    <p:sldId id="283" r:id="rId12"/>
    <p:sldId id="271" r:id="rId13"/>
    <p:sldId id="284"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C7DC3-F181-4BB8-82FC-EB1548409F31}" type="datetimeFigureOut">
              <a:rPr lang="en-US" smtClean="0"/>
              <a:t>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5FBBC0-1FC6-4FE4-8778-EF831EBA8B9E}" type="slidenum">
              <a:rPr lang="en-US" smtClean="0"/>
              <a:t>‹#›</a:t>
            </a:fld>
            <a:endParaRPr lang="en-US"/>
          </a:p>
        </p:txBody>
      </p:sp>
    </p:spTree>
    <p:extLst>
      <p:ext uri="{BB962C8B-B14F-4D97-AF65-F5344CB8AC3E}">
        <p14:creationId xmlns:p14="http://schemas.microsoft.com/office/powerpoint/2010/main" val="362948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FD831-3676-4531-B590-3AB212CC98FB}"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FD831-3676-4531-B590-3AB212CC98FB}"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FD831-3676-4531-B590-3AB212CC98FB}"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FD831-3676-4531-B590-3AB212CC98FB}"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FD831-3676-4531-B590-3AB212CC98FB}"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FD831-3676-4531-B590-3AB212CC98FB}"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BFD831-3676-4531-B590-3AB212CC98FB}"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BFD831-3676-4531-B590-3AB212CC98FB}"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BFD831-3676-4531-B590-3AB212CC98FB}"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FD831-3676-4531-B590-3AB212CC98FB}"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933AE5-BA6C-4F0D-B99D-99070755B680}"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FD831-3676-4531-B590-3AB212CC98FB}"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C933AE5-BA6C-4F0D-B99D-99070755B680}" type="datetimeFigureOut">
              <a:rPr lang="en-US" smtClean="0"/>
              <a:t>1/16/2020</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6BFD831-3676-4531-B590-3AB212CC98F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Kevin Stetson, Director </a:t>
            </a:r>
          </a:p>
          <a:p>
            <a:r>
              <a:rPr lang="en-US" sz="1800" dirty="0" smtClean="0"/>
              <a:t>for the Milford Water and Sewer Commission</a:t>
            </a:r>
            <a:endParaRPr lang="en-US" sz="1800" dirty="0"/>
          </a:p>
        </p:txBody>
      </p:sp>
      <p:sp>
        <p:nvSpPr>
          <p:cNvPr id="2" name="Title 1"/>
          <p:cNvSpPr>
            <a:spLocks noGrp="1"/>
          </p:cNvSpPr>
          <p:nvPr>
            <p:ph type="ctrTitle"/>
          </p:nvPr>
        </p:nvSpPr>
        <p:spPr>
          <a:xfrm>
            <a:off x="1143000" y="1600200"/>
            <a:ext cx="7175351" cy="2590800"/>
          </a:xfrm>
        </p:spPr>
        <p:txBody>
          <a:bodyPr/>
          <a:lstStyle/>
          <a:p>
            <a:r>
              <a:rPr lang="en-US" dirty="0" smtClean="0"/>
              <a:t>Milford Water Utilities 2020 Budget</a:t>
            </a:r>
            <a:endParaRPr lang="en-US" dirty="0"/>
          </a:p>
        </p:txBody>
      </p:sp>
    </p:spTree>
    <p:extLst>
      <p:ext uri="{BB962C8B-B14F-4D97-AF65-F5344CB8AC3E}">
        <p14:creationId xmlns:p14="http://schemas.microsoft.com/office/powerpoint/2010/main" val="1302486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172200"/>
          </a:xfrm>
        </p:spPr>
        <p:txBody>
          <a:bodyPr/>
          <a:lstStyle/>
          <a:p>
            <a:pPr algn="l"/>
            <a:r>
              <a:rPr lang="en-US" sz="3600" dirty="0">
                <a:effectLst/>
              </a:rPr>
              <a:t>WARRANT </a:t>
            </a:r>
            <a:r>
              <a:rPr lang="en-US" sz="3600" dirty="0" smtClean="0">
                <a:effectLst/>
              </a:rPr>
              <a:t>ARTICLE #5 </a:t>
            </a:r>
            <a:br>
              <a:rPr lang="en-US" sz="3600" dirty="0" smtClean="0">
                <a:effectLst/>
              </a:rPr>
            </a:br>
            <a:r>
              <a:rPr lang="en-US" sz="3600" dirty="0" smtClean="0">
                <a:effectLst/>
              </a:rPr>
              <a:t>SEWER </a:t>
            </a:r>
            <a:r>
              <a:rPr lang="en-US" sz="3600" dirty="0">
                <a:effectLst/>
              </a:rPr>
              <a:t>Wastewater Treatment Facility (WWTF) Automation Improvements and Collection System Capacity Management, Operation and Maintenance (CMOM) program </a:t>
            </a:r>
            <a:r>
              <a:rPr lang="en-US" sz="3600" dirty="0" smtClean="0">
                <a:effectLst/>
              </a:rPr>
              <a:t>development</a:t>
            </a:r>
            <a:br>
              <a:rPr lang="en-US" sz="3600" dirty="0" smtClean="0">
                <a:effectLst/>
              </a:rPr>
            </a:br>
            <a:r>
              <a:rPr lang="en-US" sz="3600" dirty="0">
                <a:effectLst/>
              </a:rPr>
              <a:t/>
            </a:r>
            <a:br>
              <a:rPr lang="en-US" sz="3600" dirty="0">
                <a:effectLst/>
              </a:rPr>
            </a:br>
            <a:r>
              <a:rPr lang="en-US" sz="3600" dirty="0" smtClean="0">
                <a:effectLst/>
              </a:rPr>
              <a:t>$</a:t>
            </a:r>
            <a:r>
              <a:rPr lang="en-US" sz="3600" dirty="0" smtClean="0">
                <a:effectLst/>
              </a:rPr>
              <a:t>218,305 -BOND</a:t>
            </a:r>
            <a:r>
              <a:rPr lang="en-US" sz="2000" dirty="0">
                <a:effectLst/>
              </a:rPr>
              <a:t/>
            </a:r>
            <a:br>
              <a:rPr lang="en-US" sz="2000" dirty="0">
                <a:effectLst/>
              </a:rPr>
            </a:br>
            <a:r>
              <a:rPr lang="en-US" dirty="0">
                <a:effectLst/>
              </a:rPr>
              <a:t/>
            </a:r>
            <a:br>
              <a:rPr lang="en-US" dirty="0">
                <a:effectLst/>
              </a:rPr>
            </a:br>
            <a:endParaRPr lang="en-US" dirty="0"/>
          </a:p>
        </p:txBody>
      </p:sp>
      <p:sp>
        <p:nvSpPr>
          <p:cNvPr id="3" name="Content Placeholder 2"/>
          <p:cNvSpPr>
            <a:spLocks noGrp="1"/>
          </p:cNvSpPr>
          <p:nvPr>
            <p:ph sz="quarter" idx="13"/>
          </p:nvPr>
        </p:nvSpPr>
        <p:spPr>
          <a:xfrm>
            <a:off x="1143000" y="731520"/>
            <a:ext cx="6400800" cy="5288280"/>
          </a:xfrm>
        </p:spPr>
        <p:txBody>
          <a:bodyPr>
            <a:normAutofit/>
          </a:bodyPr>
          <a:lstStyle/>
          <a:p>
            <a:pPr marL="45720" indent="0">
              <a:buNone/>
            </a:pPr>
            <a:endParaRPr lang="en-US" sz="2400" dirty="0"/>
          </a:p>
          <a:p>
            <a:endParaRPr lang="en-US" dirty="0"/>
          </a:p>
        </p:txBody>
      </p:sp>
    </p:spTree>
    <p:extLst>
      <p:ext uri="{BB962C8B-B14F-4D97-AF65-F5344CB8AC3E}">
        <p14:creationId xmlns:p14="http://schemas.microsoft.com/office/powerpoint/2010/main" val="4183928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304800"/>
            <a:ext cx="8382000" cy="6096000"/>
          </a:xfrm>
        </p:spPr>
        <p:txBody>
          <a:bodyPr>
            <a:normAutofit/>
          </a:bodyPr>
          <a:lstStyle/>
          <a:p>
            <a:r>
              <a:rPr lang="en-US" sz="3600" dirty="0"/>
              <a:t>The 2015 Comprehensive Wastewater Facilities Plan has recommendations for a 10 Year Capital Improvements Plan. </a:t>
            </a:r>
          </a:p>
          <a:p>
            <a:r>
              <a:rPr lang="en-US" sz="3600" dirty="0"/>
              <a:t>The </a:t>
            </a:r>
            <a:r>
              <a:rPr lang="en-US" sz="3600" dirty="0" smtClean="0"/>
              <a:t>Capital </a:t>
            </a:r>
            <a:r>
              <a:rPr lang="en-US" sz="3600" dirty="0"/>
              <a:t>Improvement </a:t>
            </a:r>
            <a:r>
              <a:rPr lang="en-US" sz="3600" dirty="0" smtClean="0"/>
              <a:t>Plan for 2020 included </a:t>
            </a:r>
            <a:r>
              <a:rPr lang="en-US" sz="3600" dirty="0"/>
              <a:t>WWTF Supervisory, Control And Data Acquisition, Programmable Logic Controllers (SCADA, PLC) Upgrades Project and a Collection System Rehabilitation.</a:t>
            </a:r>
          </a:p>
          <a:p>
            <a:endParaRPr lang="en-US" dirty="0"/>
          </a:p>
        </p:txBody>
      </p:sp>
    </p:spTree>
    <p:extLst>
      <p:ext uri="{BB962C8B-B14F-4D97-AF65-F5344CB8AC3E}">
        <p14:creationId xmlns:p14="http://schemas.microsoft.com/office/powerpoint/2010/main" val="1131257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648200"/>
            <a:ext cx="6512511" cy="1952432"/>
          </a:xfrm>
        </p:spPr>
        <p:txBody>
          <a:bodyPr/>
          <a:lstStyle/>
          <a:p>
            <a:pPr marL="0" indent="0" algn="l">
              <a:buNone/>
            </a:pPr>
            <a:r>
              <a:rPr lang="en-US" sz="2000" dirty="0">
                <a:effectLst/>
              </a:rPr>
              <a:t/>
            </a:r>
            <a:br>
              <a:rPr lang="en-US" sz="2000" dirty="0">
                <a:effectLst/>
              </a:rPr>
            </a:br>
            <a:r>
              <a:rPr lang="en-US" dirty="0">
                <a:effectLst/>
              </a:rPr>
              <a:t/>
            </a:r>
            <a:br>
              <a:rPr lang="en-US" dirty="0">
                <a:effectLst/>
              </a:rPr>
            </a:br>
            <a:endParaRPr lang="en-US" dirty="0"/>
          </a:p>
        </p:txBody>
      </p:sp>
      <p:sp>
        <p:nvSpPr>
          <p:cNvPr id="3" name="Content Placeholder 2"/>
          <p:cNvSpPr>
            <a:spLocks noGrp="1"/>
          </p:cNvSpPr>
          <p:nvPr>
            <p:ph sz="quarter" idx="13"/>
          </p:nvPr>
        </p:nvSpPr>
        <p:spPr>
          <a:xfrm>
            <a:off x="152400" y="152400"/>
            <a:ext cx="8839200" cy="6477000"/>
          </a:xfrm>
        </p:spPr>
        <p:txBody>
          <a:bodyPr>
            <a:normAutofit/>
          </a:bodyPr>
          <a:lstStyle/>
          <a:p>
            <a:pPr lvl="0"/>
            <a:r>
              <a:rPr lang="en-US" sz="2800" b="1" dirty="0"/>
              <a:t>The WWTF SCADA PLC </a:t>
            </a:r>
            <a:r>
              <a:rPr lang="en-US" sz="2800" b="1" dirty="0" smtClean="0"/>
              <a:t>improvements:</a:t>
            </a:r>
            <a:endParaRPr lang="en-US" sz="2800" b="1" dirty="0"/>
          </a:p>
          <a:p>
            <a:pPr lvl="1"/>
            <a:r>
              <a:rPr lang="en-US" sz="2800" dirty="0"/>
              <a:t>Replace or upgrade existing out dated and unsupported wastewater treatment facility automated controls (Installed in 1998) that allows the plant to be monitored and controlled allowing operations of the treatment works to be in compliance with regulatory requirements without continuous 24/365 staffing of the plant</a:t>
            </a:r>
            <a:r>
              <a:rPr lang="en-US" sz="2800" dirty="0" smtClean="0"/>
              <a:t>.</a:t>
            </a:r>
          </a:p>
          <a:p>
            <a:pPr lvl="2"/>
            <a:r>
              <a:rPr lang="en-US" sz="2800" dirty="0" smtClean="0"/>
              <a:t>Equipment </a:t>
            </a:r>
            <a:r>
              <a:rPr lang="en-US" sz="2800" dirty="0"/>
              <a:t>PLC and Network replacement		</a:t>
            </a:r>
            <a:r>
              <a:rPr lang="en-US" sz="2800" dirty="0" smtClean="0"/>
              <a:t>					$</a:t>
            </a:r>
            <a:r>
              <a:rPr lang="en-US" sz="2800" dirty="0" smtClean="0"/>
              <a:t>100,300</a:t>
            </a:r>
            <a:endParaRPr lang="en-US" sz="2800" dirty="0"/>
          </a:p>
          <a:p>
            <a:pPr lvl="2"/>
            <a:r>
              <a:rPr lang="en-US" sz="2800" dirty="0"/>
              <a:t>Main PLC replacement		 </a:t>
            </a:r>
            <a:r>
              <a:rPr lang="en-US" sz="2800" dirty="0" smtClean="0"/>
              <a:t>   </a:t>
            </a:r>
            <a:r>
              <a:rPr lang="en-US" sz="2800" u="sng" dirty="0" smtClean="0"/>
              <a:t>$</a:t>
            </a:r>
            <a:r>
              <a:rPr lang="en-US" sz="2800" u="sng" dirty="0" smtClean="0"/>
              <a:t>6,125</a:t>
            </a:r>
            <a:endParaRPr lang="en-US" sz="2800" dirty="0"/>
          </a:p>
          <a:p>
            <a:pPr lvl="2"/>
            <a:r>
              <a:rPr lang="en-US" sz="2800" dirty="0"/>
              <a:t>Total:		</a:t>
            </a:r>
            <a:r>
              <a:rPr lang="en-US" sz="2800" dirty="0" smtClean="0"/>
              <a:t>		</a:t>
            </a:r>
            <a:r>
              <a:rPr lang="en-US" sz="2800" dirty="0"/>
              <a:t>	</a:t>
            </a:r>
            <a:r>
              <a:rPr lang="en-US" sz="2800" dirty="0" smtClean="0"/>
              <a:t> $</a:t>
            </a:r>
            <a:r>
              <a:rPr lang="en-US" sz="2800" dirty="0" smtClean="0"/>
              <a:t>106,425</a:t>
            </a:r>
            <a:endParaRPr lang="en-US" sz="2800" dirty="0"/>
          </a:p>
          <a:p>
            <a:pPr marL="45720" indent="0">
              <a:buNone/>
            </a:pPr>
            <a:endParaRPr lang="en-US" sz="2400" dirty="0" smtClean="0"/>
          </a:p>
        </p:txBody>
      </p:sp>
    </p:spTree>
    <p:extLst>
      <p:ext uri="{BB962C8B-B14F-4D97-AF65-F5344CB8AC3E}">
        <p14:creationId xmlns:p14="http://schemas.microsoft.com/office/powerpoint/2010/main" val="4122427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28600"/>
            <a:ext cx="8077200" cy="6324600"/>
          </a:xfrm>
        </p:spPr>
        <p:txBody>
          <a:bodyPr>
            <a:normAutofit fontScale="92500"/>
          </a:bodyPr>
          <a:lstStyle/>
          <a:p>
            <a:pPr lvl="0"/>
            <a:r>
              <a:rPr lang="en-US" sz="4000" dirty="0"/>
              <a:t>Other control improvements that are necessary but not able to be funded with the Operating Budget are being added to the warrant article:</a:t>
            </a:r>
          </a:p>
          <a:p>
            <a:pPr lvl="1"/>
            <a:r>
              <a:rPr lang="en-US" sz="4000" dirty="0"/>
              <a:t>Aeration Basin Return Activated Sludge automation $</a:t>
            </a:r>
            <a:r>
              <a:rPr lang="en-US" sz="4000" dirty="0" smtClean="0"/>
              <a:t>9,030</a:t>
            </a:r>
            <a:endParaRPr lang="en-US" sz="4000" dirty="0"/>
          </a:p>
          <a:p>
            <a:pPr lvl="1"/>
            <a:r>
              <a:rPr lang="en-US" sz="4000" dirty="0"/>
              <a:t>Plant Auxiliary Equipment Motor Control Center replacement $</a:t>
            </a:r>
            <a:r>
              <a:rPr lang="en-US" sz="4000" dirty="0" smtClean="0"/>
              <a:t>57,850</a:t>
            </a:r>
            <a:endParaRPr lang="en-US" sz="4000" dirty="0"/>
          </a:p>
          <a:p>
            <a:endParaRPr lang="en-US" dirty="0"/>
          </a:p>
        </p:txBody>
      </p:sp>
    </p:spTree>
    <p:extLst>
      <p:ext uri="{BB962C8B-B14F-4D97-AF65-F5344CB8AC3E}">
        <p14:creationId xmlns:p14="http://schemas.microsoft.com/office/powerpoint/2010/main" val="167890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648200"/>
            <a:ext cx="6512511" cy="1952432"/>
          </a:xfrm>
        </p:spPr>
        <p:txBody>
          <a:bodyPr/>
          <a:lstStyle/>
          <a:p>
            <a:pPr marL="0" indent="0" algn="l">
              <a:buNone/>
            </a:pPr>
            <a:r>
              <a:rPr lang="en-US" sz="2000" dirty="0">
                <a:effectLst/>
              </a:rPr>
              <a:t/>
            </a:r>
            <a:br>
              <a:rPr lang="en-US" sz="2000" dirty="0">
                <a:effectLst/>
              </a:rPr>
            </a:br>
            <a:r>
              <a:rPr lang="en-US" dirty="0">
                <a:effectLst/>
              </a:rPr>
              <a:t/>
            </a:r>
            <a:br>
              <a:rPr lang="en-US" dirty="0">
                <a:effectLst/>
              </a:rPr>
            </a:br>
            <a:endParaRPr lang="en-US" dirty="0"/>
          </a:p>
        </p:txBody>
      </p:sp>
      <p:sp>
        <p:nvSpPr>
          <p:cNvPr id="3" name="Content Placeholder 2"/>
          <p:cNvSpPr>
            <a:spLocks noGrp="1"/>
          </p:cNvSpPr>
          <p:nvPr>
            <p:ph sz="quarter" idx="13"/>
          </p:nvPr>
        </p:nvSpPr>
        <p:spPr>
          <a:xfrm>
            <a:off x="533400" y="228600"/>
            <a:ext cx="8229600" cy="6477000"/>
          </a:xfrm>
        </p:spPr>
        <p:txBody>
          <a:bodyPr>
            <a:normAutofit lnSpcReduction="10000"/>
          </a:bodyPr>
          <a:lstStyle/>
          <a:p>
            <a:pPr marL="45720" indent="0">
              <a:buNone/>
            </a:pPr>
            <a:r>
              <a:rPr lang="en-US" sz="2400" b="1" dirty="0"/>
              <a:t> </a:t>
            </a:r>
            <a:endParaRPr lang="en-US" sz="2400" dirty="0"/>
          </a:p>
          <a:p>
            <a:pPr lvl="0"/>
            <a:r>
              <a:rPr lang="en-US" sz="2800" dirty="0"/>
              <a:t>With the anticipated WWTF EPA permit renewal the Collection System will need a required Capacity Management, Operation and Maintenance (CMOM) plan/program. This project will be in place of the recommended Collection System Rehabilitation. We will be seeking Engineering Firm assistance to develop our program to ensure that it meets EPA and NHDES </a:t>
            </a:r>
            <a:r>
              <a:rPr lang="en-US" sz="2800" dirty="0" smtClean="0"/>
              <a:t>requirements at a cost of $45,000.00. </a:t>
            </a:r>
            <a:r>
              <a:rPr lang="en-US" sz="2800" dirty="0"/>
              <a:t>This plan will address:</a:t>
            </a:r>
          </a:p>
          <a:p>
            <a:pPr lvl="1"/>
            <a:r>
              <a:rPr lang="en-US" dirty="0"/>
              <a:t>Prevention and planned response to Collection System overflows</a:t>
            </a:r>
          </a:p>
          <a:p>
            <a:pPr lvl="1"/>
            <a:r>
              <a:rPr lang="en-US" dirty="0"/>
              <a:t>Collection System inspections and assessment reports</a:t>
            </a:r>
          </a:p>
          <a:p>
            <a:pPr lvl="1"/>
            <a:r>
              <a:rPr lang="en-US" dirty="0"/>
              <a:t>Collection System maintenance/repairs</a:t>
            </a:r>
          </a:p>
          <a:p>
            <a:pPr lvl="1"/>
            <a:r>
              <a:rPr lang="en-US" dirty="0"/>
              <a:t>Pumps and pump station management</a:t>
            </a:r>
          </a:p>
          <a:p>
            <a:endParaRPr lang="en-US" dirty="0"/>
          </a:p>
        </p:txBody>
      </p:sp>
    </p:spTree>
    <p:extLst>
      <p:ext uri="{BB962C8B-B14F-4D97-AF65-F5344CB8AC3E}">
        <p14:creationId xmlns:p14="http://schemas.microsoft.com/office/powerpoint/2010/main" val="4122427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76400"/>
            <a:ext cx="6512511" cy="1143000"/>
          </a:xfrm>
        </p:spPr>
        <p:txBody>
          <a:bodyPr/>
          <a:lstStyle/>
          <a:p>
            <a:pPr algn="ctr"/>
            <a:r>
              <a:rPr lang="en-US" dirty="0" smtClean="0"/>
              <a:t>QUESTIONS ?</a:t>
            </a:r>
            <a:endParaRPr lang="en-US" dirty="0"/>
          </a:p>
        </p:txBody>
      </p:sp>
    </p:spTree>
    <p:extLst>
      <p:ext uri="{BB962C8B-B14F-4D97-AF65-F5344CB8AC3E}">
        <p14:creationId xmlns:p14="http://schemas.microsoft.com/office/powerpoint/2010/main" val="1492833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5521911" cy="838200"/>
          </a:xfrm>
        </p:spPr>
        <p:txBody>
          <a:bodyPr/>
          <a:lstStyle/>
          <a:p>
            <a:r>
              <a:rPr lang="en-US" dirty="0">
                <a:effectLst/>
              </a:rPr>
              <a:t>Table of Contents</a:t>
            </a:r>
            <a:br>
              <a:rPr lang="en-US" dirty="0">
                <a:effectLst/>
              </a:rPr>
            </a:br>
            <a:endParaRPr lang="en-US" dirty="0"/>
          </a:p>
        </p:txBody>
      </p:sp>
      <p:sp>
        <p:nvSpPr>
          <p:cNvPr id="3" name="Content Placeholder 2"/>
          <p:cNvSpPr>
            <a:spLocks noGrp="1"/>
          </p:cNvSpPr>
          <p:nvPr>
            <p:ph sz="quarter" idx="13"/>
          </p:nvPr>
        </p:nvSpPr>
        <p:spPr>
          <a:xfrm>
            <a:off x="304800" y="1143000"/>
            <a:ext cx="8305800" cy="4953000"/>
          </a:xfrm>
        </p:spPr>
        <p:txBody>
          <a:bodyPr/>
          <a:lstStyle/>
          <a:p>
            <a:pPr>
              <a:lnSpc>
                <a:spcPct val="150000"/>
              </a:lnSpc>
            </a:pPr>
            <a:r>
              <a:rPr lang="en-US" sz="3600" b="1" cap="small" dirty="0"/>
              <a:t>Budget </a:t>
            </a:r>
            <a:r>
              <a:rPr lang="en-US" sz="3600" b="1" cap="small" dirty="0" smtClean="0"/>
              <a:t>Presentation</a:t>
            </a:r>
            <a:endParaRPr lang="en-US" sz="3600" b="1" cap="small" dirty="0"/>
          </a:p>
          <a:p>
            <a:pPr lvl="1">
              <a:lnSpc>
                <a:spcPct val="150000"/>
              </a:lnSpc>
            </a:pPr>
            <a:r>
              <a:rPr lang="en-US" sz="3600" i="1" dirty="0"/>
              <a:t>Water </a:t>
            </a:r>
            <a:r>
              <a:rPr lang="en-US" sz="3600" i="1" dirty="0" smtClean="0"/>
              <a:t>Department</a:t>
            </a:r>
            <a:endParaRPr lang="en-US" sz="3600" i="1" dirty="0"/>
          </a:p>
          <a:p>
            <a:pPr lvl="1">
              <a:lnSpc>
                <a:spcPct val="150000"/>
              </a:lnSpc>
            </a:pPr>
            <a:r>
              <a:rPr lang="en-US" sz="3600" i="1" dirty="0"/>
              <a:t>Sewer </a:t>
            </a:r>
            <a:r>
              <a:rPr lang="en-US" sz="3600" i="1" dirty="0" smtClean="0"/>
              <a:t>Department</a:t>
            </a:r>
            <a:endParaRPr lang="en-US" sz="3600" i="1" dirty="0"/>
          </a:p>
          <a:p>
            <a:pPr lvl="1">
              <a:lnSpc>
                <a:spcPct val="150000"/>
              </a:lnSpc>
            </a:pPr>
            <a:r>
              <a:rPr lang="en-US" sz="3600" cap="small" dirty="0" smtClean="0"/>
              <a:t>BOND Warrant </a:t>
            </a:r>
            <a:r>
              <a:rPr lang="en-US" sz="3600" cap="small" dirty="0"/>
              <a:t>Article Justification</a:t>
            </a:r>
            <a:r>
              <a:rPr lang="en-US" cap="small" dirty="0"/>
              <a:t>	</a:t>
            </a:r>
          </a:p>
          <a:p>
            <a:pPr marL="45720" indent="0">
              <a:buNone/>
            </a:pPr>
            <a:endParaRPr lang="en-US" cap="small" dirty="0"/>
          </a:p>
          <a:p>
            <a:endParaRPr lang="en-US" dirty="0"/>
          </a:p>
        </p:txBody>
      </p:sp>
    </p:spTree>
    <p:extLst>
      <p:ext uri="{BB962C8B-B14F-4D97-AF65-F5344CB8AC3E}">
        <p14:creationId xmlns:p14="http://schemas.microsoft.com/office/powerpoint/2010/main" val="2339623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5638800" cy="533400"/>
          </a:xfrm>
        </p:spPr>
        <p:txBody>
          <a:bodyPr/>
          <a:lstStyle/>
          <a:p>
            <a:pPr algn="ctr"/>
            <a:r>
              <a:rPr lang="en-US" sz="3200" dirty="0">
                <a:effectLst/>
              </a:rPr>
              <a:t>2020 </a:t>
            </a:r>
            <a:r>
              <a:rPr lang="en-US" sz="3200" dirty="0" smtClean="0">
                <a:effectLst/>
              </a:rPr>
              <a:t>Water Department </a:t>
            </a:r>
            <a:r>
              <a:rPr lang="en-US" dirty="0">
                <a:effectLst/>
              </a:rPr>
              <a:t/>
            </a:r>
            <a:br>
              <a:rPr lang="en-US" dirty="0">
                <a:effectLst/>
              </a:rPr>
            </a:br>
            <a:endParaRPr lang="en-US" dirty="0"/>
          </a:p>
        </p:txBody>
      </p:sp>
      <p:sp>
        <p:nvSpPr>
          <p:cNvPr id="3" name="Content Placeholder 2"/>
          <p:cNvSpPr>
            <a:spLocks noGrp="1"/>
          </p:cNvSpPr>
          <p:nvPr>
            <p:ph sz="quarter" idx="13"/>
          </p:nvPr>
        </p:nvSpPr>
        <p:spPr>
          <a:xfrm>
            <a:off x="457200" y="990600"/>
            <a:ext cx="8153400" cy="5715000"/>
          </a:xfrm>
        </p:spPr>
        <p:txBody>
          <a:bodyPr>
            <a:normAutofit/>
          </a:bodyPr>
          <a:lstStyle/>
          <a:p>
            <a:r>
              <a:rPr lang="en-US" sz="2400" b="1" i="1" dirty="0"/>
              <a:t>Operating Budget</a:t>
            </a:r>
            <a:endParaRPr lang="en-US" sz="2400" b="1" dirty="0"/>
          </a:p>
          <a:p>
            <a:pPr lvl="1"/>
            <a:r>
              <a:rPr lang="en-US" sz="2400" dirty="0"/>
              <a:t>The overall water budget of $1,548,983.72 is increased by 1.4% for budget year 2020</a:t>
            </a:r>
            <a:r>
              <a:rPr lang="en-US" sz="2400" dirty="0" smtClean="0"/>
              <a:t>. </a:t>
            </a:r>
            <a:r>
              <a:rPr lang="en-US" sz="2400" dirty="0"/>
              <a:t>The water budget is funded solely by user fees. Preparation of the 2020 budget includes: </a:t>
            </a:r>
          </a:p>
          <a:p>
            <a:pPr lvl="1"/>
            <a:r>
              <a:rPr lang="en-US" sz="2400" dirty="0"/>
              <a:t>Expected 2%(non-union,) 2.5% (Teamsters) merit salary increases</a:t>
            </a:r>
          </a:p>
          <a:p>
            <a:pPr lvl="1"/>
            <a:r>
              <a:rPr lang="en-US" sz="2400" dirty="0"/>
              <a:t>Account 66302-559000 (Other Contracted Services)Ledgewood Station Pump </a:t>
            </a:r>
            <a:r>
              <a:rPr lang="en-US" sz="2400" dirty="0" smtClean="0"/>
              <a:t>Preventive Maintenance</a:t>
            </a:r>
            <a:endParaRPr lang="en-US" sz="2400" dirty="0"/>
          </a:p>
          <a:p>
            <a:pPr lvl="1"/>
            <a:r>
              <a:rPr lang="en-US" sz="2400" dirty="0"/>
              <a:t>Account 66102-512000 (Wages-Part Time-Temp) </a:t>
            </a:r>
            <a:r>
              <a:rPr lang="en-US" sz="2400" dirty="0" smtClean="0"/>
              <a:t>account increased </a:t>
            </a:r>
            <a:r>
              <a:rPr lang="en-US" sz="2400" dirty="0"/>
              <a:t>for ½ of </a:t>
            </a:r>
            <a:r>
              <a:rPr lang="en-US" sz="2400" dirty="0" smtClean="0"/>
              <a:t>additional </a:t>
            </a:r>
            <a:r>
              <a:rPr lang="en-US" sz="2400" dirty="0"/>
              <a:t>hours for the Part-Time Billing Clerk position</a:t>
            </a:r>
          </a:p>
          <a:p>
            <a:endParaRPr lang="en-US" dirty="0"/>
          </a:p>
        </p:txBody>
      </p:sp>
    </p:spTree>
    <p:extLst>
      <p:ext uri="{BB962C8B-B14F-4D97-AF65-F5344CB8AC3E}">
        <p14:creationId xmlns:p14="http://schemas.microsoft.com/office/powerpoint/2010/main" val="3713125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239000" cy="685800"/>
          </a:xfrm>
        </p:spPr>
        <p:txBody>
          <a:bodyPr/>
          <a:lstStyle/>
          <a:p>
            <a:pPr algn="ctr"/>
            <a:r>
              <a:rPr lang="en-US" sz="3200" dirty="0" smtClean="0">
                <a:effectLst/>
              </a:rPr>
              <a:t>2020 Water Department (cont.)</a:t>
            </a:r>
            <a:r>
              <a:rPr lang="en-US" dirty="0">
                <a:effectLst/>
              </a:rPr>
              <a:t/>
            </a:r>
            <a:br>
              <a:rPr lang="en-US" dirty="0">
                <a:effectLst/>
              </a:rPr>
            </a:br>
            <a:endParaRPr lang="en-US" dirty="0"/>
          </a:p>
        </p:txBody>
      </p:sp>
      <p:sp>
        <p:nvSpPr>
          <p:cNvPr id="3" name="Content Placeholder 2"/>
          <p:cNvSpPr>
            <a:spLocks noGrp="1"/>
          </p:cNvSpPr>
          <p:nvPr>
            <p:ph sz="quarter" idx="13"/>
          </p:nvPr>
        </p:nvSpPr>
        <p:spPr>
          <a:xfrm>
            <a:off x="381000" y="1524000"/>
            <a:ext cx="8458200" cy="4876800"/>
          </a:xfrm>
        </p:spPr>
        <p:txBody>
          <a:bodyPr>
            <a:normAutofit/>
          </a:bodyPr>
          <a:lstStyle/>
          <a:p>
            <a:r>
              <a:rPr lang="en-US" sz="2400" b="1" i="1" dirty="0" smtClean="0"/>
              <a:t>Capital Projects</a:t>
            </a:r>
          </a:p>
          <a:p>
            <a:pPr lvl="1"/>
            <a:r>
              <a:rPr lang="en-US" sz="2400" b="1" i="1" dirty="0" smtClean="0"/>
              <a:t>Warrant Articles</a:t>
            </a:r>
          </a:p>
          <a:p>
            <a:pPr lvl="2"/>
            <a:r>
              <a:rPr lang="en-US" sz="2400" i="1" dirty="0" smtClean="0"/>
              <a:t>There are no Warrant Article funded projects scheduled for 2020</a:t>
            </a:r>
          </a:p>
          <a:p>
            <a:pPr lvl="1"/>
            <a:r>
              <a:rPr lang="en-US" sz="2400" b="1" i="1" dirty="0" smtClean="0"/>
              <a:t>Capital Reserve Funds</a:t>
            </a:r>
            <a:endParaRPr lang="en-US" sz="2400" b="1" dirty="0"/>
          </a:p>
          <a:p>
            <a:pPr lvl="2"/>
            <a:r>
              <a:rPr lang="en-US" sz="2400" dirty="0"/>
              <a:t>Adams Street water main section replacements – Estimated $</a:t>
            </a:r>
            <a:r>
              <a:rPr lang="en-US" sz="2400" dirty="0" smtClean="0"/>
              <a:t>20,000 </a:t>
            </a:r>
            <a:r>
              <a:rPr lang="en-US" sz="2400" dirty="0"/>
              <a:t>(actual costs TBD)</a:t>
            </a:r>
          </a:p>
          <a:p>
            <a:pPr lvl="2"/>
            <a:r>
              <a:rPr lang="en-US" sz="2400" dirty="0"/>
              <a:t>Continue with Water Source Exploration phase III, Estimated $</a:t>
            </a:r>
            <a:r>
              <a:rPr lang="en-US" sz="2400" dirty="0" smtClean="0"/>
              <a:t>30,000 </a:t>
            </a:r>
            <a:r>
              <a:rPr lang="en-US" sz="2400" dirty="0"/>
              <a:t>(actual costs TBD</a:t>
            </a:r>
            <a:r>
              <a:rPr lang="en-US" sz="2400" dirty="0" smtClean="0"/>
              <a:t>)</a:t>
            </a:r>
          </a:p>
          <a:p>
            <a:pPr lvl="2"/>
            <a:r>
              <a:rPr lang="en-US" sz="2400" dirty="0"/>
              <a:t>Replacement of 2009 Ford Ranger, Estimated $</a:t>
            </a:r>
            <a:r>
              <a:rPr lang="en-US" sz="2400" dirty="0" smtClean="0"/>
              <a:t>35,000</a:t>
            </a:r>
            <a:endParaRPr lang="en-US" sz="2400" dirty="0"/>
          </a:p>
          <a:p>
            <a:pPr lvl="2"/>
            <a:endParaRPr lang="en-US" dirty="0"/>
          </a:p>
        </p:txBody>
      </p:sp>
    </p:spTree>
    <p:extLst>
      <p:ext uri="{BB962C8B-B14F-4D97-AF65-F5344CB8AC3E}">
        <p14:creationId xmlns:p14="http://schemas.microsoft.com/office/powerpoint/2010/main" val="2524611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858000" cy="685800"/>
          </a:xfrm>
        </p:spPr>
        <p:txBody>
          <a:bodyPr/>
          <a:lstStyle/>
          <a:p>
            <a:pPr algn="ctr"/>
            <a:r>
              <a:rPr lang="en-US" sz="3200" dirty="0" smtClean="0">
                <a:effectLst/>
              </a:rPr>
              <a:t>2020 Water Department (cont.)</a:t>
            </a:r>
            <a:r>
              <a:rPr lang="en-US" dirty="0">
                <a:effectLst/>
              </a:rPr>
              <a:t/>
            </a:r>
            <a:br>
              <a:rPr lang="en-US" dirty="0">
                <a:effectLst/>
              </a:rPr>
            </a:br>
            <a:endParaRPr lang="en-US" dirty="0"/>
          </a:p>
        </p:txBody>
      </p:sp>
      <p:sp>
        <p:nvSpPr>
          <p:cNvPr id="3" name="Content Placeholder 2"/>
          <p:cNvSpPr>
            <a:spLocks noGrp="1"/>
          </p:cNvSpPr>
          <p:nvPr>
            <p:ph sz="quarter" idx="13"/>
          </p:nvPr>
        </p:nvSpPr>
        <p:spPr>
          <a:xfrm>
            <a:off x="762000" y="1447800"/>
            <a:ext cx="7620000" cy="4800600"/>
          </a:xfrm>
        </p:spPr>
        <p:txBody>
          <a:bodyPr>
            <a:normAutofit/>
          </a:bodyPr>
          <a:lstStyle/>
          <a:p>
            <a:r>
              <a:rPr lang="en-US" sz="3600" dirty="0" smtClean="0"/>
              <a:t>A </a:t>
            </a:r>
            <a:r>
              <a:rPr lang="en-US" sz="3600" dirty="0"/>
              <a:t>Water Rate adjustment of 25% was approved in September of 2019 effective January 1, 2020</a:t>
            </a:r>
          </a:p>
          <a:p>
            <a:r>
              <a:rPr lang="en-US" sz="3600" b="1" dirty="0"/>
              <a:t>Water Capital Reserve Balance as of 12/31/19: $482,282.52</a:t>
            </a:r>
            <a:endParaRPr lang="en-US" sz="3600" dirty="0"/>
          </a:p>
          <a:p>
            <a:endParaRPr lang="en-US" dirty="0"/>
          </a:p>
        </p:txBody>
      </p:sp>
    </p:spTree>
    <p:extLst>
      <p:ext uri="{BB962C8B-B14F-4D97-AF65-F5344CB8AC3E}">
        <p14:creationId xmlns:p14="http://schemas.microsoft.com/office/powerpoint/2010/main" val="2524611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6512511" cy="533400"/>
          </a:xfrm>
        </p:spPr>
        <p:txBody>
          <a:bodyPr/>
          <a:lstStyle/>
          <a:p>
            <a:pPr algn="ctr"/>
            <a:r>
              <a:rPr lang="en-US" sz="3200" dirty="0">
                <a:effectLst/>
              </a:rPr>
              <a:t>2020 Wastewater Department </a:t>
            </a:r>
            <a:endParaRPr lang="en-US" sz="3200" dirty="0"/>
          </a:p>
        </p:txBody>
      </p:sp>
      <p:sp>
        <p:nvSpPr>
          <p:cNvPr id="3" name="Content Placeholder 2"/>
          <p:cNvSpPr>
            <a:spLocks noGrp="1"/>
          </p:cNvSpPr>
          <p:nvPr>
            <p:ph sz="quarter" idx="13"/>
          </p:nvPr>
        </p:nvSpPr>
        <p:spPr>
          <a:xfrm>
            <a:off x="228600" y="1295400"/>
            <a:ext cx="8610600" cy="5181600"/>
          </a:xfrm>
        </p:spPr>
        <p:txBody>
          <a:bodyPr>
            <a:noAutofit/>
          </a:bodyPr>
          <a:lstStyle/>
          <a:p>
            <a:r>
              <a:rPr lang="en-US" sz="2800" b="1" i="1" dirty="0"/>
              <a:t>Operating Budget</a:t>
            </a:r>
            <a:endParaRPr lang="en-US" sz="2800" b="1" dirty="0"/>
          </a:p>
          <a:p>
            <a:pPr lvl="1"/>
            <a:r>
              <a:rPr lang="en-US" sz="2800" dirty="0"/>
              <a:t>The overall wastewater budget of $1,999,901.07 is decreased by 7.5% </a:t>
            </a:r>
            <a:r>
              <a:rPr lang="en-US" sz="2800" dirty="0" smtClean="0"/>
              <a:t>for </a:t>
            </a:r>
            <a:r>
              <a:rPr lang="en-US" sz="2800" dirty="0"/>
              <a:t>budget year 2020. The wastewater budget is funded solely by user fees. Preparation of the 2020 budget includes:</a:t>
            </a:r>
          </a:p>
          <a:p>
            <a:pPr lvl="1"/>
            <a:r>
              <a:rPr lang="en-US" sz="2800" dirty="0"/>
              <a:t>Expected 2%(non-union,) 2.5% (Teamsters) merit salary </a:t>
            </a:r>
            <a:r>
              <a:rPr lang="en-US" sz="2800" dirty="0" smtClean="0"/>
              <a:t>increases</a:t>
            </a:r>
            <a:endParaRPr lang="en-US" sz="2800" dirty="0"/>
          </a:p>
          <a:p>
            <a:pPr lvl="1"/>
            <a:r>
              <a:rPr lang="en-US" sz="2800" dirty="0"/>
              <a:t>Account 66102-512000 (Wages-Part Time-Temp) </a:t>
            </a:r>
            <a:r>
              <a:rPr lang="en-US" sz="2800" dirty="0" smtClean="0"/>
              <a:t>account increased </a:t>
            </a:r>
            <a:r>
              <a:rPr lang="en-US" sz="2800" dirty="0"/>
              <a:t>for ½ of </a:t>
            </a:r>
            <a:r>
              <a:rPr lang="en-US" sz="2800" dirty="0" smtClean="0"/>
              <a:t>additional </a:t>
            </a:r>
            <a:r>
              <a:rPr lang="en-US" sz="2800" dirty="0"/>
              <a:t>hours for the Part-Time Billing Clerk </a:t>
            </a:r>
            <a:r>
              <a:rPr lang="en-US" sz="2800" dirty="0" smtClean="0"/>
              <a:t>position</a:t>
            </a:r>
            <a:endParaRPr lang="en-US" sz="2800" dirty="0"/>
          </a:p>
        </p:txBody>
      </p:sp>
    </p:spTree>
    <p:extLst>
      <p:ext uri="{BB962C8B-B14F-4D97-AF65-F5344CB8AC3E}">
        <p14:creationId xmlns:p14="http://schemas.microsoft.com/office/powerpoint/2010/main" val="2185223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731711" cy="609600"/>
          </a:xfrm>
        </p:spPr>
        <p:txBody>
          <a:bodyPr/>
          <a:lstStyle/>
          <a:p>
            <a:pPr algn="ctr"/>
            <a:r>
              <a:rPr lang="en-US" sz="3200" dirty="0">
                <a:effectLst/>
              </a:rPr>
              <a:t>2020 Wastewater </a:t>
            </a:r>
            <a:r>
              <a:rPr lang="en-US" sz="3200" dirty="0" smtClean="0">
                <a:effectLst/>
              </a:rPr>
              <a:t>Department (cont.) </a:t>
            </a:r>
            <a:endParaRPr lang="en-US" sz="3200" dirty="0"/>
          </a:p>
        </p:txBody>
      </p:sp>
      <p:sp>
        <p:nvSpPr>
          <p:cNvPr id="3" name="Content Placeholder 2"/>
          <p:cNvSpPr>
            <a:spLocks noGrp="1"/>
          </p:cNvSpPr>
          <p:nvPr>
            <p:ph sz="quarter" idx="13"/>
          </p:nvPr>
        </p:nvSpPr>
        <p:spPr>
          <a:xfrm>
            <a:off x="609600" y="1066800"/>
            <a:ext cx="7848600" cy="5486400"/>
          </a:xfrm>
        </p:spPr>
        <p:txBody>
          <a:bodyPr>
            <a:normAutofit/>
          </a:bodyPr>
          <a:lstStyle/>
          <a:p>
            <a:r>
              <a:rPr lang="en-US" sz="3200" b="1" dirty="0" smtClean="0"/>
              <a:t>Warrant Article funded projects</a:t>
            </a:r>
          </a:p>
          <a:p>
            <a:pPr lvl="1"/>
            <a:r>
              <a:rPr lang="en-US" sz="3200" dirty="0"/>
              <a:t>Sewer Wastewater Treatment Facility (WWTF) Automation Improvements and Collection System Capacity Management, Operation and Maintenance (CMOM) program development $</a:t>
            </a:r>
            <a:r>
              <a:rPr lang="en-US" sz="3200" dirty="0" smtClean="0"/>
              <a:t>218,305-BOND</a:t>
            </a:r>
            <a:endParaRPr lang="en-US" sz="3200" dirty="0" smtClean="0"/>
          </a:p>
          <a:p>
            <a:r>
              <a:rPr lang="en-US" sz="3200" b="1" dirty="0" smtClean="0"/>
              <a:t>Capital </a:t>
            </a:r>
            <a:r>
              <a:rPr lang="en-US" sz="3200" b="1" dirty="0"/>
              <a:t>Reserve </a:t>
            </a:r>
            <a:r>
              <a:rPr lang="en-US" sz="3200" b="1" dirty="0" smtClean="0"/>
              <a:t>Projects</a:t>
            </a:r>
            <a:endParaRPr lang="en-US" sz="3200" b="1" dirty="0"/>
          </a:p>
          <a:p>
            <a:pPr lvl="1"/>
            <a:r>
              <a:rPr lang="en-US" sz="3200" dirty="0"/>
              <a:t>No Capital Reserve Funded projects are planned for 2020</a:t>
            </a:r>
          </a:p>
          <a:p>
            <a:endParaRPr lang="en-US" dirty="0"/>
          </a:p>
        </p:txBody>
      </p:sp>
    </p:spTree>
    <p:extLst>
      <p:ext uri="{BB962C8B-B14F-4D97-AF65-F5344CB8AC3E}">
        <p14:creationId xmlns:p14="http://schemas.microsoft.com/office/powerpoint/2010/main" val="3978627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884111" cy="685800"/>
          </a:xfrm>
        </p:spPr>
        <p:txBody>
          <a:bodyPr/>
          <a:lstStyle/>
          <a:p>
            <a:pPr algn="ctr"/>
            <a:r>
              <a:rPr lang="en-US" sz="3200" dirty="0">
                <a:effectLst/>
              </a:rPr>
              <a:t>2020 Wastewater </a:t>
            </a:r>
            <a:r>
              <a:rPr lang="en-US" sz="3200" dirty="0" smtClean="0">
                <a:effectLst/>
              </a:rPr>
              <a:t>Department (cont.) </a:t>
            </a:r>
            <a:endParaRPr lang="en-US" sz="3200" dirty="0"/>
          </a:p>
        </p:txBody>
      </p:sp>
      <p:sp>
        <p:nvSpPr>
          <p:cNvPr id="3" name="Content Placeholder 2"/>
          <p:cNvSpPr>
            <a:spLocks noGrp="1"/>
          </p:cNvSpPr>
          <p:nvPr>
            <p:ph sz="quarter" idx="13"/>
          </p:nvPr>
        </p:nvSpPr>
        <p:spPr>
          <a:xfrm>
            <a:off x="304800" y="1905000"/>
            <a:ext cx="8610600" cy="3962400"/>
          </a:xfrm>
        </p:spPr>
        <p:txBody>
          <a:bodyPr>
            <a:normAutofit/>
          </a:bodyPr>
          <a:lstStyle/>
          <a:p>
            <a:r>
              <a:rPr lang="en-US" sz="4000" dirty="0"/>
              <a:t>Sewer rate adjustment of 25% was approved in April of 2019 effective July 2019 </a:t>
            </a:r>
          </a:p>
          <a:p>
            <a:r>
              <a:rPr lang="en-US" sz="4000" b="1" dirty="0"/>
              <a:t>Sewer Capital Reserve Balance as of 12/31/19: $324,487.84</a:t>
            </a:r>
            <a:endParaRPr lang="en-US" sz="4000" dirty="0"/>
          </a:p>
          <a:p>
            <a:pPr marL="45720" indent="0">
              <a:buNone/>
            </a:pPr>
            <a:endParaRPr lang="en-US" dirty="0"/>
          </a:p>
        </p:txBody>
      </p:sp>
    </p:spTree>
    <p:extLst>
      <p:ext uri="{BB962C8B-B14F-4D97-AF65-F5344CB8AC3E}">
        <p14:creationId xmlns:p14="http://schemas.microsoft.com/office/powerpoint/2010/main" val="1788283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752600"/>
            <a:ext cx="7162800" cy="2743200"/>
          </a:xfrm>
        </p:spPr>
        <p:txBody>
          <a:bodyPr/>
          <a:lstStyle/>
          <a:p>
            <a:pPr algn="l"/>
            <a:r>
              <a:rPr lang="en-US" dirty="0" smtClean="0">
                <a:effectLst/>
              </a:rPr>
              <a:t>BOND Warrant </a:t>
            </a:r>
            <a:r>
              <a:rPr lang="en-US" dirty="0">
                <a:effectLst/>
              </a:rPr>
              <a:t>Article Justification</a:t>
            </a:r>
            <a:br>
              <a:rPr lang="en-US" dirty="0">
                <a:effectLst/>
              </a:rPr>
            </a:br>
            <a:endParaRPr lang="en-US" dirty="0"/>
          </a:p>
        </p:txBody>
      </p:sp>
    </p:spTree>
    <p:extLst>
      <p:ext uri="{BB962C8B-B14F-4D97-AF65-F5344CB8AC3E}">
        <p14:creationId xmlns:p14="http://schemas.microsoft.com/office/powerpoint/2010/main" val="2107180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1839</TotalTime>
  <Words>513</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Milford Water Utilities 2020 Budget</vt:lpstr>
      <vt:lpstr>Table of Contents </vt:lpstr>
      <vt:lpstr>2020 Water Department  </vt:lpstr>
      <vt:lpstr>2020 Water Department (cont.) </vt:lpstr>
      <vt:lpstr>2020 Water Department (cont.) </vt:lpstr>
      <vt:lpstr>2020 Wastewater Department </vt:lpstr>
      <vt:lpstr>2020 Wastewater Department (cont.) </vt:lpstr>
      <vt:lpstr>2020 Wastewater Department (cont.) </vt:lpstr>
      <vt:lpstr>BOND Warrant Article Justification </vt:lpstr>
      <vt:lpstr>WARRANT ARTICLE #5  SEWER Wastewater Treatment Facility (WWTF) Automation Improvements and Collection System Capacity Management, Operation and Maintenance (CMOM) program development  $218,305 -BOND  </vt:lpstr>
      <vt:lpstr>PowerPoint Presentation</vt:lpstr>
      <vt:lpstr>  </vt:lpstr>
      <vt:lpstr>PowerPoint Presentation</vt:lpstr>
      <vt:lpstr>  </vt:lpstr>
      <vt:lpstr>QUESTIONS ?</vt:lpstr>
    </vt:vector>
  </TitlesOfParts>
  <Company>Town of Milford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Stetson</dc:creator>
  <cp:lastModifiedBy>Tina Philbrick</cp:lastModifiedBy>
  <cp:revision>48</cp:revision>
  <dcterms:created xsi:type="dcterms:W3CDTF">2019-12-10T11:56:37Z</dcterms:created>
  <dcterms:modified xsi:type="dcterms:W3CDTF">2020-01-16T16:06:14Z</dcterms:modified>
</cp:coreProperties>
</file>