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sldIdLst>
    <p:sldId id="260" r:id="rId2"/>
    <p:sldId id="264" r:id="rId3"/>
    <p:sldId id="259" r:id="rId4"/>
    <p:sldId id="262" r:id="rId5"/>
    <p:sldId id="263" r:id="rId6"/>
    <p:sldId id="257" r:id="rId7"/>
    <p:sldId id="258" r:id="rId8"/>
    <p:sldId id="398" r:id="rId9"/>
    <p:sldId id="391" r:id="rId10"/>
    <p:sldId id="261" r:id="rId11"/>
    <p:sldId id="377" r:id="rId12"/>
    <p:sldId id="379" r:id="rId13"/>
    <p:sldId id="380" r:id="rId14"/>
    <p:sldId id="381" r:id="rId15"/>
    <p:sldId id="382" r:id="rId16"/>
    <p:sldId id="383" r:id="rId17"/>
    <p:sldId id="395" r:id="rId18"/>
    <p:sldId id="396" r:id="rId19"/>
    <p:sldId id="401" r:id="rId20"/>
    <p:sldId id="402" r:id="rId21"/>
    <p:sldId id="403" r:id="rId22"/>
    <p:sldId id="399" r:id="rId23"/>
    <p:sldId id="366" r:id="rId24"/>
    <p:sldId id="367" r:id="rId25"/>
    <p:sldId id="368" r:id="rId26"/>
    <p:sldId id="369" r:id="rId27"/>
    <p:sldId id="370" r:id="rId28"/>
    <p:sldId id="362" r:id="rId29"/>
    <p:sldId id="388" r:id="rId30"/>
    <p:sldId id="389" r:id="rId31"/>
    <p:sldId id="365" r:id="rId32"/>
    <p:sldId id="345" r:id="rId33"/>
    <p:sldId id="347" r:id="rId34"/>
    <p:sldId id="350" r:id="rId35"/>
    <p:sldId id="357" r:id="rId36"/>
    <p:sldId id="372" r:id="rId37"/>
    <p:sldId id="405" r:id="rId38"/>
    <p:sldId id="406" r:id="rId39"/>
    <p:sldId id="390" r:id="rId40"/>
    <p:sldId id="407" r:id="rId41"/>
    <p:sldId id="408" r:id="rId42"/>
    <p:sldId id="385" r:id="rId43"/>
  </p:sldIdLst>
  <p:sldSz cx="10080625" cy="7559675"/>
  <p:notesSz cx="7102475" cy="9388475"/>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Lucida Sans Unicode" panose="020B0602030504020204" pitchFamily="34" charset="0"/>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mn-ea"/>
        <a:cs typeface="Lucida Sans Unicode" panose="020B0602030504020204" pitchFamily="34" charset="0"/>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Lucida Sans Unicode" panose="020B0602030504020204" pitchFamily="34" charset="0"/>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Lucida Sans Unicode" panose="020B0602030504020204" pitchFamily="34" charset="0"/>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Lucida Sans Unicode" panose="020B0602030504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Lucida Sans Unicode" panose="020B0602030504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Lucida Sans Unicode" panose="020B0602030504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Lucida Sans Unicode" panose="020B0602030504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Lucida Sans Unicode" panose="020B0602030504020204" pitchFamily="34" charset="0"/>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2688" userDrawn="1">
          <p15:clr>
            <a:srgbClr val="A4A3A4"/>
          </p15:clr>
        </p15:guide>
        <p15:guide id="2" pos="197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7" autoAdjust="0"/>
    <p:restoredTop sz="64598"/>
  </p:normalViewPr>
  <p:slideViewPr>
    <p:cSldViewPr>
      <p:cViewPr>
        <p:scale>
          <a:sx n="57" d="100"/>
          <a:sy n="57" d="100"/>
        </p:scale>
        <p:origin x="-1860" y="-7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notesViewPr>
    <p:cSldViewPr>
      <p:cViewPr varScale="1">
        <p:scale>
          <a:sx n="90" d="100"/>
          <a:sy n="90" d="100"/>
        </p:scale>
        <p:origin x="3708" y="66"/>
      </p:cViewPr>
      <p:guideLst>
        <p:guide orient="horz" pos="2688"/>
        <p:guide pos="197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 xmlns:a16="http://schemas.microsoft.com/office/drawing/2014/main" id="{1BAB7BEE-47B5-4034-9CF8-910EAC06953B}"/>
              </a:ext>
            </a:extLst>
          </p:cNvPr>
          <p:cNvSpPr>
            <a:spLocks noGrp="1" noRot="1" noChangeAspect="1" noChangeArrowheads="1"/>
          </p:cNvSpPr>
          <p:nvPr>
            <p:ph type="sldImg"/>
          </p:nvPr>
        </p:nvSpPr>
        <p:spPr bwMode="auto">
          <a:xfrm>
            <a:off x="1204913" y="712788"/>
            <a:ext cx="4692650"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2">
            <a:extLst>
              <a:ext uri="{FF2B5EF4-FFF2-40B4-BE49-F238E27FC236}">
                <a16:creationId xmlns="" xmlns:a16="http://schemas.microsoft.com/office/drawing/2014/main" id="{CC193158-0298-4779-AD1B-77AE5D614044}"/>
              </a:ext>
            </a:extLst>
          </p:cNvPr>
          <p:cNvSpPr>
            <a:spLocks noGrp="1" noChangeArrowheads="1"/>
          </p:cNvSpPr>
          <p:nvPr>
            <p:ph type="body"/>
          </p:nvPr>
        </p:nvSpPr>
        <p:spPr bwMode="auto">
          <a:xfrm>
            <a:off x="710828" y="4458637"/>
            <a:ext cx="5680819" cy="4223036"/>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a:extLst>
              <a:ext uri="{FF2B5EF4-FFF2-40B4-BE49-F238E27FC236}">
                <a16:creationId xmlns="" xmlns:a16="http://schemas.microsoft.com/office/drawing/2014/main" id="{35F2D7BE-F048-4D93-8743-FCAC62107A23}"/>
              </a:ext>
            </a:extLst>
          </p:cNvPr>
          <p:cNvSpPr>
            <a:spLocks noGrp="1" noChangeArrowheads="1"/>
          </p:cNvSpPr>
          <p:nvPr>
            <p:ph type="hdr"/>
          </p:nvPr>
        </p:nvSpPr>
        <p:spPr bwMode="auto">
          <a:xfrm>
            <a:off x="0" y="0"/>
            <a:ext cx="3081221" cy="4682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itchFamily="16" charset="0"/>
              <a:buNone/>
              <a:tabLst>
                <a:tab pos="669463" algn="l"/>
                <a:tab pos="1338925" algn="l"/>
                <a:tab pos="2008388" algn="l"/>
                <a:tab pos="2677851" algn="l"/>
              </a:tabLst>
              <a:defRPr sz="1300">
                <a:solidFill>
                  <a:srgbClr val="000000"/>
                </a:solidFill>
                <a:latin typeface="Times New Roman" pitchFamily="16" charset="0"/>
                <a:ea typeface="Lucida Sans Unicode" charset="0"/>
                <a:cs typeface="Lucida Sans Unicode" charset="0"/>
              </a:defRPr>
            </a:lvl1pPr>
          </a:lstStyle>
          <a:p>
            <a:pPr>
              <a:defRPr/>
            </a:pPr>
            <a:endParaRPr lang="en-US"/>
          </a:p>
        </p:txBody>
      </p:sp>
      <p:sp>
        <p:nvSpPr>
          <p:cNvPr id="2052" name="Rectangle 4">
            <a:extLst>
              <a:ext uri="{FF2B5EF4-FFF2-40B4-BE49-F238E27FC236}">
                <a16:creationId xmlns="" xmlns:a16="http://schemas.microsoft.com/office/drawing/2014/main" id="{0DB539B2-A0CB-4FF1-B3CB-5F02CE0AD9AF}"/>
              </a:ext>
            </a:extLst>
          </p:cNvPr>
          <p:cNvSpPr>
            <a:spLocks noGrp="1" noChangeArrowheads="1"/>
          </p:cNvSpPr>
          <p:nvPr>
            <p:ph type="dt"/>
          </p:nvPr>
        </p:nvSpPr>
        <p:spPr bwMode="auto">
          <a:xfrm>
            <a:off x="4019804" y="0"/>
            <a:ext cx="3081221" cy="4682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itchFamily="16" charset="0"/>
              <a:buNone/>
              <a:tabLst>
                <a:tab pos="669463" algn="l"/>
                <a:tab pos="1338925" algn="l"/>
                <a:tab pos="2008388" algn="l"/>
                <a:tab pos="2677851" algn="l"/>
              </a:tabLst>
              <a:defRPr sz="1300">
                <a:solidFill>
                  <a:srgbClr val="000000"/>
                </a:solidFill>
                <a:latin typeface="Times New Roman" pitchFamily="16" charset="0"/>
                <a:ea typeface="Lucida Sans Unicode" charset="0"/>
                <a:cs typeface="Lucida Sans Unicode" charset="0"/>
              </a:defRPr>
            </a:lvl1pPr>
          </a:lstStyle>
          <a:p>
            <a:pPr>
              <a:defRPr/>
            </a:pPr>
            <a:endParaRPr lang="en-US"/>
          </a:p>
        </p:txBody>
      </p:sp>
      <p:sp>
        <p:nvSpPr>
          <p:cNvPr id="2053" name="Rectangle 5">
            <a:extLst>
              <a:ext uri="{FF2B5EF4-FFF2-40B4-BE49-F238E27FC236}">
                <a16:creationId xmlns="" xmlns:a16="http://schemas.microsoft.com/office/drawing/2014/main" id="{97092634-3F85-4852-A87C-F1FCF8AB1D06}"/>
              </a:ext>
            </a:extLst>
          </p:cNvPr>
          <p:cNvSpPr>
            <a:spLocks noGrp="1" noChangeArrowheads="1"/>
          </p:cNvSpPr>
          <p:nvPr>
            <p:ph type="ftr"/>
          </p:nvPr>
        </p:nvSpPr>
        <p:spPr bwMode="auto">
          <a:xfrm>
            <a:off x="0" y="8918756"/>
            <a:ext cx="3081221" cy="468238"/>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itchFamily="16" charset="0"/>
              <a:buNone/>
              <a:tabLst>
                <a:tab pos="669463" algn="l"/>
                <a:tab pos="1338925" algn="l"/>
                <a:tab pos="2008388" algn="l"/>
                <a:tab pos="2677851" algn="l"/>
              </a:tabLst>
              <a:defRPr sz="1300">
                <a:solidFill>
                  <a:srgbClr val="000000"/>
                </a:solidFill>
                <a:latin typeface="Times New Roman" pitchFamily="16" charset="0"/>
                <a:ea typeface="Lucida Sans Unicode" charset="0"/>
                <a:cs typeface="Lucida Sans Unicode" charset="0"/>
              </a:defRPr>
            </a:lvl1pPr>
          </a:lstStyle>
          <a:p>
            <a:pPr>
              <a:defRPr/>
            </a:pPr>
            <a:endParaRPr lang="en-US"/>
          </a:p>
        </p:txBody>
      </p:sp>
      <p:sp>
        <p:nvSpPr>
          <p:cNvPr id="2054" name="Rectangle 6">
            <a:extLst>
              <a:ext uri="{FF2B5EF4-FFF2-40B4-BE49-F238E27FC236}">
                <a16:creationId xmlns="" xmlns:a16="http://schemas.microsoft.com/office/drawing/2014/main" id="{727756F2-EEFB-46D1-A891-E0E161592385}"/>
              </a:ext>
            </a:extLst>
          </p:cNvPr>
          <p:cNvSpPr>
            <a:spLocks noGrp="1" noChangeArrowheads="1"/>
          </p:cNvSpPr>
          <p:nvPr>
            <p:ph type="sldNum"/>
          </p:nvPr>
        </p:nvSpPr>
        <p:spPr bwMode="auto">
          <a:xfrm>
            <a:off x="4019804" y="8918756"/>
            <a:ext cx="3081221" cy="468238"/>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669463" algn="l"/>
                <a:tab pos="1338925" algn="l"/>
                <a:tab pos="2008388" algn="l"/>
                <a:tab pos="2677851" algn="l"/>
              </a:tabLst>
              <a:defRPr sz="13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stStyle>
          <a:p>
            <a:pPr>
              <a:defRPr/>
            </a:pPr>
            <a:fld id="{BB0BA373-30CF-4665-9697-152903F43E90}" type="slidenum">
              <a:rPr lang="en-US" altLang="en-US"/>
              <a:pPr>
                <a:defRPr/>
              </a:pPr>
              <a:t>‹#›</a:t>
            </a:fld>
            <a:endParaRPr lang="en-US" altLang="en-US"/>
          </a:p>
        </p:txBody>
      </p:sp>
    </p:spTree>
    <p:extLst>
      <p:ext uri="{BB962C8B-B14F-4D97-AF65-F5344CB8AC3E}">
        <p14:creationId xmlns:p14="http://schemas.microsoft.com/office/powerpoint/2010/main" val="307438839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05451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p:txBody>
          <a:bodyPr/>
          <a:lstStyle/>
          <a:p>
            <a:r>
              <a:rPr lang="en-US" dirty="0"/>
              <a:t>The Trustees’ hired SMP Architecture in 2018 to lead the design for an “</a:t>
            </a:r>
            <a:r>
              <a:rPr lang="en-US" dirty="0" err="1"/>
              <a:t>Expanovation</a:t>
            </a:r>
            <a:r>
              <a:rPr lang="en-US" dirty="0"/>
              <a:t>” – a combined renovation with a small expansion to meet the various needs of the library and the town. More detail will be provided by Jason </a:t>
            </a:r>
            <a:r>
              <a:rPr lang="en-US" dirty="0" err="1"/>
              <a:t>LaCombe</a:t>
            </a:r>
            <a:r>
              <a:rPr lang="en-US" dirty="0"/>
              <a:t> of SMP in a moment but this plan will address:</a:t>
            </a:r>
          </a:p>
          <a:p>
            <a:endParaRPr lang="en-US" dirty="0"/>
          </a:p>
          <a:p>
            <a:pPr marL="581376" lvl="1" indent="-158557">
              <a:buFont typeface="Arial" panose="020B0604020202020204" pitchFamily="34" charset="0"/>
              <a:buChar char="•"/>
            </a:pPr>
            <a:r>
              <a:rPr lang="en-US" dirty="0"/>
              <a:t>Much needed repairs and updates to the physical systems including HVAC, electrical, plumbing, doors and windows, and installation of a sprinkler system for fire protection. The last major investment in update of these systems was done in the 1986 renovation (34 years ago – and was meant to meet the needs of the town for the next 20 years – now at almost twice that time)</a:t>
            </a:r>
          </a:p>
          <a:p>
            <a:pPr marL="581376" lvl="1" indent="-158557">
              <a:buFont typeface="Arial" panose="020B0604020202020204" pitchFamily="34" charset="0"/>
              <a:buChar char="•"/>
            </a:pPr>
            <a:r>
              <a:rPr lang="en-US" dirty="0"/>
              <a:t>Renovation and reconfiguration of the existing space to better meet the needs of the community and library staff including a much updated program space for children’s and other programs, a relocated and enlarged teen space, relocation of the circulation desk for better lines of sight throughout the library and a better flow for staff and patrons. </a:t>
            </a:r>
          </a:p>
          <a:p>
            <a:pPr marL="581376" lvl="1" indent="-158557">
              <a:buFont typeface="Arial" panose="020B0604020202020204" pitchFamily="34" charset="0"/>
              <a:buChar char="•"/>
            </a:pPr>
            <a:r>
              <a:rPr lang="en-US" dirty="0"/>
              <a:t>A small expansion that will provide much needed additional meeting space and additional public space as well as addressing the accessibility issues with the current main entrance.</a:t>
            </a:r>
          </a:p>
        </p:txBody>
      </p:sp>
      <p:sp>
        <p:nvSpPr>
          <p:cNvPr id="4" name="Slide Number Placeholder 3"/>
          <p:cNvSpPr>
            <a:spLocks noGrp="1"/>
          </p:cNvSpPr>
          <p:nvPr>
            <p:ph type="sldNum" sz="quarter" idx="10"/>
          </p:nvPr>
        </p:nvSpPr>
        <p:spPr/>
        <p:txBody>
          <a:bodyPr/>
          <a:lstStyle/>
          <a:p>
            <a:fld id="{7E22F1BD-596F-4603-BCC1-86F4E41EC91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117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11</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9872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12</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91109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13</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59520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14</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9985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15</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33290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16</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676163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17</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03844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18</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26407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19</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9008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a:xfrm>
            <a:off x="626689" y="4107457"/>
            <a:ext cx="4918559" cy="3797095"/>
          </a:xfrm>
        </p:spPr>
        <p:txBody>
          <a:bodyPr/>
          <a:lstStyle/>
          <a:p>
            <a:r>
              <a:rPr lang="en-US" dirty="0"/>
              <a:t>Tanya moved to Milford in the midst of her LPN exam training course. She had no vehicle or access to her class in Nashua but heard the library had resources to help her. She was able to borrow a current text book and use a free online course available through the library to finish her studies.  She finished her LPN exam with flying colors! Learning Express is an free online class system available to anyone with a WML card.</a:t>
            </a:r>
          </a:p>
          <a:p>
            <a:endParaRPr lang="en-US" dirty="0"/>
          </a:p>
          <a:p>
            <a:r>
              <a:rPr lang="en-US" dirty="0"/>
              <a:t>Joe the veteran received a letter telling him to go online to complete his benefits application.  He had little experience but heard the library had people who could help him.  The staff got him logged on to the correct website where he was able to fill out all the necessary forms. He is now receiving his well-deserved benefits.  WML staff is trained to provide technical assistance to folks of all skill levels – no question is too “dumb”.</a:t>
            </a:r>
          </a:p>
          <a:p>
            <a:endParaRPr lang="en-US" dirty="0"/>
          </a:p>
          <a:p>
            <a:r>
              <a:rPr lang="en-US" dirty="0"/>
              <a:t>After retiring from an active sales career, Richard grew lonely and despondent.  His family became concerned and began researching communities that would provide him with the learning opportunities and social connections he sorely missed.  They learned Milford has a library within walking distance of retirement housing – a library with newspapers, friendly staff and lots of programs and activities for senior citizens.  Richard moved to Milford and became a daily fixture in the library and has become more healthy, upbeat and is expanding his knowledge every day.</a:t>
            </a:r>
          </a:p>
          <a:p>
            <a:r>
              <a:rPr lang="en-US" dirty="0"/>
              <a:t>Libraries transform lives.</a:t>
            </a:r>
          </a:p>
        </p:txBody>
      </p:sp>
      <p:sp>
        <p:nvSpPr>
          <p:cNvPr id="4" name="Slide Number Placeholder 3"/>
          <p:cNvSpPr>
            <a:spLocks noGrp="1"/>
          </p:cNvSpPr>
          <p:nvPr>
            <p:ph type="sldNum" sz="quarter" idx="10"/>
          </p:nvPr>
        </p:nvSpPr>
        <p:spPr/>
        <p:txBody>
          <a:bodyPr/>
          <a:lstStyle/>
          <a:p>
            <a:fld id="{7C6301A3-B17D-44B3-8AE7-17223017E138}" type="slidenum">
              <a:rPr lang="en-US" smtClean="0"/>
              <a:t>2</a:t>
            </a:fld>
            <a:endParaRPr lang="en-US"/>
          </a:p>
        </p:txBody>
      </p:sp>
    </p:spTree>
    <p:extLst>
      <p:ext uri="{BB962C8B-B14F-4D97-AF65-F5344CB8AC3E}">
        <p14:creationId xmlns:p14="http://schemas.microsoft.com/office/powerpoint/2010/main" val="3205361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20</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872069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21</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9610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22</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452016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23</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833881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24</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595579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25</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89933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26</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99698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27</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164209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28</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73183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29</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4022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a:xfrm>
            <a:off x="648449" y="4217108"/>
            <a:ext cx="5193395" cy="4278171"/>
          </a:xfrm>
        </p:spPr>
        <p:txBody>
          <a:bodyPr/>
          <a:lstStyle/>
          <a:p>
            <a:r>
              <a:rPr lang="en-US" sz="1000" dirty="0"/>
              <a:t>Some people say that libraries are obsolete and you just need your Kindle and Google. That vastly underestimates the services the library provides and the place it plays in the community for many people. Let me talk about that:</a:t>
            </a:r>
          </a:p>
          <a:p>
            <a:endParaRPr lang="en-US" sz="1000" dirty="0"/>
          </a:p>
          <a:p>
            <a:r>
              <a:rPr lang="en-US" sz="1000" dirty="0"/>
              <a:t>Library offers following services:</a:t>
            </a:r>
          </a:p>
          <a:p>
            <a:endParaRPr lang="en-US" sz="1000" dirty="0"/>
          </a:p>
          <a:p>
            <a:pPr marL="211409" indent="-211409">
              <a:buFont typeface="+mj-lt"/>
              <a:buAutoNum type="arabicPeriod"/>
            </a:pPr>
            <a:r>
              <a:rPr lang="en-US" sz="1000" dirty="0"/>
              <a:t>Free access to books (both local and from the GMILCS library sharing)</a:t>
            </a:r>
          </a:p>
          <a:p>
            <a:pPr marL="211409" indent="-211409" defTabSz="422819">
              <a:buFont typeface="+mj-lt"/>
              <a:buAutoNum type="arabicPeriod"/>
              <a:defRPr/>
            </a:pPr>
            <a:r>
              <a:rPr lang="en-US" sz="1000" dirty="0"/>
              <a:t>DVD/</a:t>
            </a:r>
            <a:r>
              <a:rPr lang="en-US" sz="1000" dirty="0" err="1"/>
              <a:t>BluRay</a:t>
            </a:r>
            <a:r>
              <a:rPr lang="en-US" sz="1000" dirty="0"/>
              <a:t> Movies available for lending</a:t>
            </a:r>
          </a:p>
          <a:p>
            <a:pPr marL="211409" indent="-211409">
              <a:buFont typeface="+mj-lt"/>
              <a:buAutoNum type="arabicPeriod"/>
            </a:pPr>
            <a:r>
              <a:rPr lang="en-US" sz="1000" dirty="0"/>
              <a:t>Music CDs available for lending</a:t>
            </a:r>
          </a:p>
          <a:p>
            <a:pPr marL="898489" lvl="1" indent="-211409">
              <a:buFont typeface="+mj-lt"/>
              <a:buAutoNum type="arabicPeriod"/>
            </a:pPr>
            <a:r>
              <a:rPr lang="en-US" sz="1000" dirty="0"/>
              <a:t>Total of 177,816 physical items checked out last year</a:t>
            </a:r>
          </a:p>
          <a:p>
            <a:pPr marL="211409" indent="-211409">
              <a:buFont typeface="+mj-lt"/>
              <a:buAutoNum type="arabicPeriod"/>
            </a:pPr>
            <a:r>
              <a:rPr lang="en-US" sz="1000" dirty="0"/>
              <a:t>Access to periodicals, magazines, and newspapers (typically not available for free online)</a:t>
            </a:r>
          </a:p>
          <a:p>
            <a:pPr marL="211409" indent="-211409">
              <a:buFont typeface="+mj-lt"/>
              <a:buAutoNum type="arabicPeriod"/>
            </a:pPr>
            <a:r>
              <a:rPr lang="en-US" sz="1000" dirty="0"/>
              <a:t>Museum passes that are free to Milford library card holders including</a:t>
            </a:r>
          </a:p>
          <a:p>
            <a:pPr marL="634228" lvl="1" indent="-211409">
              <a:buFont typeface="+mj-lt"/>
              <a:buAutoNum type="arabicPeriod"/>
            </a:pPr>
            <a:r>
              <a:rPr lang="en-US" sz="1000" dirty="0"/>
              <a:t>Museum of Fine Arts, Boston</a:t>
            </a:r>
          </a:p>
          <a:p>
            <a:pPr marL="634228" lvl="1" indent="-211409">
              <a:buFont typeface="+mj-lt"/>
              <a:buAutoNum type="arabicPeriod"/>
            </a:pPr>
            <a:r>
              <a:rPr lang="en-US" sz="1000" dirty="0"/>
              <a:t>Currier Museum of Art, Manchester</a:t>
            </a:r>
          </a:p>
          <a:p>
            <a:pPr marL="634228" lvl="1" indent="-211409">
              <a:buFont typeface="+mj-lt"/>
              <a:buAutoNum type="arabicPeriod"/>
            </a:pPr>
            <a:r>
              <a:rPr lang="en-US" sz="1000" dirty="0"/>
              <a:t>McAuliffe-Shepard Discovery Center, Concord</a:t>
            </a:r>
          </a:p>
          <a:p>
            <a:pPr marL="634228" lvl="1" indent="-211409">
              <a:buFont typeface="+mj-lt"/>
              <a:buAutoNum type="arabicPeriod"/>
            </a:pPr>
            <a:r>
              <a:rPr lang="en-US" sz="1000" dirty="0"/>
              <a:t>Museum of Science, Boston</a:t>
            </a:r>
          </a:p>
          <a:p>
            <a:pPr marL="634228" lvl="1" indent="-211409">
              <a:buFont typeface="+mj-lt"/>
              <a:buAutoNum type="arabicPeriod"/>
            </a:pPr>
            <a:r>
              <a:rPr lang="en-US" sz="1000" dirty="0"/>
              <a:t>New England Aquarium, Boston</a:t>
            </a:r>
          </a:p>
          <a:p>
            <a:pPr marL="634228" lvl="1" indent="-211409">
              <a:buFont typeface="+mj-lt"/>
              <a:buAutoNum type="arabicPeriod"/>
            </a:pPr>
            <a:r>
              <a:rPr lang="en-US" sz="1000" dirty="0"/>
              <a:t>NH State Parks</a:t>
            </a:r>
          </a:p>
          <a:p>
            <a:pPr marL="634228" lvl="1" indent="-211409">
              <a:buFont typeface="+mj-lt"/>
              <a:buAutoNum type="arabicPeriod"/>
            </a:pPr>
            <a:r>
              <a:rPr lang="en-US" sz="1000" dirty="0"/>
              <a:t>Many more!</a:t>
            </a:r>
          </a:p>
          <a:p>
            <a:pPr marL="211409" indent="-211409">
              <a:buFont typeface="+mj-lt"/>
              <a:buAutoNum type="arabicPeriod"/>
            </a:pPr>
            <a:r>
              <a:rPr lang="en-US" sz="1000" dirty="0"/>
              <a:t>Meeting space for non-profit groups serving the educational, cultural, or civil needs of Milford as well as small groups, study rooms, etc.</a:t>
            </a:r>
          </a:p>
          <a:p>
            <a:pPr marL="211409" indent="-211409">
              <a:buFont typeface="+mj-lt"/>
              <a:buAutoNum type="arabicPeriod"/>
            </a:pPr>
            <a:r>
              <a:rPr lang="en-US" sz="1000" dirty="0"/>
              <a:t>Free Wi-Fi internet access</a:t>
            </a:r>
          </a:p>
          <a:p>
            <a:pPr marL="211409" indent="-211409">
              <a:buFont typeface="+mj-lt"/>
              <a:buAutoNum type="arabicPeriod"/>
            </a:pPr>
            <a:r>
              <a:rPr lang="en-US" sz="1000" dirty="0"/>
              <a:t>Telescope available for use</a:t>
            </a:r>
          </a:p>
          <a:p>
            <a:pPr marL="211409" indent="-211409">
              <a:buFont typeface="+mj-lt"/>
              <a:buAutoNum type="arabicPeriod"/>
            </a:pPr>
            <a:r>
              <a:rPr lang="en-US" sz="1000" dirty="0"/>
              <a:t>Public Notary and Passport application agency</a:t>
            </a:r>
          </a:p>
          <a:p>
            <a:pPr marL="211409" indent="-211409">
              <a:buFont typeface="+mj-lt"/>
              <a:buAutoNum type="arabicPeriod"/>
            </a:pPr>
            <a:r>
              <a:rPr lang="en-US" sz="1000" dirty="0"/>
              <a:t>MANY very popular children’s programming</a:t>
            </a:r>
          </a:p>
          <a:p>
            <a:pPr marL="211409" indent="-211409">
              <a:buFont typeface="+mj-lt"/>
              <a:buAutoNum type="arabicPeriod"/>
            </a:pPr>
            <a:r>
              <a:rPr lang="en-US" sz="1000" dirty="0"/>
              <a:t>Live music programs held in the library</a:t>
            </a:r>
          </a:p>
          <a:p>
            <a:pPr marL="211409" indent="-211409">
              <a:buFont typeface="+mj-lt"/>
              <a:buAutoNum type="arabicPeriod"/>
            </a:pPr>
            <a:r>
              <a:rPr lang="en-US" sz="1000" dirty="0"/>
              <a:t>Movies shown in the library – free!</a:t>
            </a:r>
          </a:p>
          <a:p>
            <a:pPr marL="211409" indent="-211409">
              <a:buFont typeface="+mj-lt"/>
              <a:buAutoNum type="arabicPeriod"/>
            </a:pPr>
            <a:r>
              <a:rPr lang="en-US" sz="1000" dirty="0"/>
              <a:t>Access to a 3D-printer (just pay for materials)</a:t>
            </a:r>
          </a:p>
          <a:p>
            <a:pPr marL="211409" indent="-211409">
              <a:buFont typeface="+mj-lt"/>
              <a:buAutoNum type="arabicPeriod"/>
            </a:pPr>
            <a:endParaRPr lang="en-US" sz="1000" dirty="0"/>
          </a:p>
        </p:txBody>
      </p:sp>
      <p:sp>
        <p:nvSpPr>
          <p:cNvPr id="4" name="Slide Number Placeholder 3"/>
          <p:cNvSpPr>
            <a:spLocks noGrp="1"/>
          </p:cNvSpPr>
          <p:nvPr>
            <p:ph type="sldNum" sz="quarter" idx="10"/>
          </p:nvPr>
        </p:nvSpPr>
        <p:spPr/>
        <p:txBody>
          <a:bodyPr/>
          <a:lstStyle/>
          <a:p>
            <a:fld id="{7E22F1BD-596F-4603-BCC1-86F4E41EC91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54956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30</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4471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31</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534861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32</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22999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33</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582476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34</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962192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35</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039960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36</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280466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37</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837887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38</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96983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39</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7328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p:txBody>
          <a:bodyPr/>
          <a:lstStyle/>
          <a:p>
            <a:r>
              <a:rPr lang="en-US" dirty="0"/>
              <a:t>Some numbers for 2019:</a:t>
            </a:r>
          </a:p>
          <a:p>
            <a:endParaRPr lang="en-US" dirty="0"/>
          </a:p>
          <a:p>
            <a:r>
              <a:rPr lang="en-US" dirty="0"/>
              <a:t>Registered patrons: 9,381</a:t>
            </a:r>
          </a:p>
          <a:p>
            <a:r>
              <a:rPr lang="en-US" dirty="0"/>
              <a:t>Patron visits (based on library door counters): 114,812 – approx. 300 per day, more than any other town facility</a:t>
            </a:r>
          </a:p>
          <a:p>
            <a:r>
              <a:rPr lang="en-US" dirty="0"/>
              <a:t>Total Circulation (books, </a:t>
            </a:r>
            <a:r>
              <a:rPr lang="en-US" dirty="0" err="1"/>
              <a:t>ebooks</a:t>
            </a:r>
            <a:r>
              <a:rPr lang="en-US" dirty="0"/>
              <a:t>, DVDs, Music CDs, Museum Passes, GMILCS, </a:t>
            </a:r>
            <a:r>
              <a:rPr lang="en-US" dirty="0" err="1"/>
              <a:t>etc</a:t>
            </a:r>
            <a:r>
              <a:rPr lang="en-US" dirty="0"/>
              <a:t>): 177,816</a:t>
            </a:r>
          </a:p>
          <a:p>
            <a:r>
              <a:rPr lang="en-US" dirty="0"/>
              <a:t>Library events (children’s and adult): 735 with a total attendance of 16,535</a:t>
            </a:r>
          </a:p>
          <a:p>
            <a:r>
              <a:rPr lang="en-US" dirty="0"/>
              <a:t>Meetings held at the library: 985 with a total attendance of 4048</a:t>
            </a:r>
          </a:p>
          <a:p>
            <a:endParaRPr lang="en-US" dirty="0"/>
          </a:p>
          <a:p>
            <a:r>
              <a:rPr lang="en-US" dirty="0"/>
              <a:t>Highlight that all other town buildings have either been newly built or had major renovations since the last time the library was addressed. </a:t>
            </a:r>
          </a:p>
        </p:txBody>
      </p:sp>
      <p:sp>
        <p:nvSpPr>
          <p:cNvPr id="4" name="Slide Number Placeholder 3"/>
          <p:cNvSpPr>
            <a:spLocks noGrp="1"/>
          </p:cNvSpPr>
          <p:nvPr>
            <p:ph type="sldNum" sz="quarter" idx="10"/>
          </p:nvPr>
        </p:nvSpPr>
        <p:spPr/>
        <p:txBody>
          <a:bodyPr/>
          <a:lstStyle/>
          <a:p>
            <a:fld id="{7E22F1BD-596F-4603-BCC1-86F4E41EC91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98864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40</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77426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41</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700858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42</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76623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p:txBody>
          <a:bodyPr/>
          <a:lstStyle/>
          <a:p>
            <a:r>
              <a:rPr lang="en-US" dirty="0"/>
              <a:t>In the first 2 weeks of January, $8546 was spent to repair  the roof chiller; It was repaired at the cost of $16796 over the past 3 years, including 2020.</a:t>
            </a:r>
          </a:p>
          <a:p>
            <a:r>
              <a:rPr lang="en-US" dirty="0"/>
              <a:t>There is no sprinkler system.</a:t>
            </a:r>
          </a:p>
          <a:p>
            <a:r>
              <a:rPr lang="en-US" dirty="0"/>
              <a:t>5 of 6 electrical panels are obsolete and dangerous.</a:t>
            </a:r>
          </a:p>
          <a:p>
            <a:r>
              <a:rPr lang="en-US" dirty="0"/>
              <a:t>There are visible cracks in the cast iron pipe encased in the concrete floor, there have been sewer backups and a bathroom on the 3</a:t>
            </a:r>
            <a:r>
              <a:rPr lang="en-US" baseline="30000" dirty="0"/>
              <a:t>rd</a:t>
            </a:r>
            <a:r>
              <a:rPr lang="en-US" dirty="0"/>
              <a:t> floor that is not functioning properly.</a:t>
            </a:r>
          </a:p>
          <a:p>
            <a:r>
              <a:rPr lang="en-US" dirty="0"/>
              <a:t>The roof is leaking and causing windows to rot</a:t>
            </a:r>
          </a:p>
          <a:p>
            <a:r>
              <a:rPr lang="en-US" dirty="0"/>
              <a:t>The Palladian window in the 1986 addition has failed and is not efficient</a:t>
            </a:r>
          </a:p>
          <a:p>
            <a:r>
              <a:rPr lang="en-US" dirty="0"/>
              <a:t>There is a drainage issue due to drainage pipes being damaged during construction in 1986 resulting in water coming into the basement when it rains.</a:t>
            </a:r>
          </a:p>
          <a:p>
            <a:r>
              <a:rPr lang="en-US" dirty="0"/>
              <a:t>Only 1 handicap parking space.</a:t>
            </a:r>
          </a:p>
          <a:p>
            <a:r>
              <a:rPr lang="en-US" dirty="0"/>
              <a:t> </a:t>
            </a:r>
          </a:p>
          <a:p>
            <a:r>
              <a:rPr lang="en-US" dirty="0"/>
              <a:t>It is more expensive to make emergency repairs than it is to deal with issues before they fail. The trustees</a:t>
            </a:r>
            <a:r>
              <a:rPr lang="en-US" baseline="0" dirty="0"/>
              <a:t> need to address the issues with the grounds and facility in a more comprehensive way in order to avoid wasting any additional funds</a:t>
            </a:r>
            <a:r>
              <a:rPr lang="en-US" dirty="0"/>
              <a:t>  </a:t>
            </a:r>
          </a:p>
        </p:txBody>
      </p:sp>
      <p:sp>
        <p:nvSpPr>
          <p:cNvPr id="4" name="Slide Number Placeholder 3"/>
          <p:cNvSpPr>
            <a:spLocks noGrp="1"/>
          </p:cNvSpPr>
          <p:nvPr>
            <p:ph type="sldNum" sz="quarter" idx="10"/>
          </p:nvPr>
        </p:nvSpPr>
        <p:spPr/>
        <p:txBody>
          <a:bodyPr/>
          <a:lstStyle/>
          <a:p>
            <a:fld id="{7E22F1BD-596F-4603-BCC1-86F4E41EC91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7723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6301A3-B17D-44B3-8AE7-17223017E138}" type="slidenum">
              <a:rPr lang="en-US" smtClean="0"/>
              <a:t>6</a:t>
            </a:fld>
            <a:endParaRPr lang="en-US"/>
          </a:p>
        </p:txBody>
      </p:sp>
    </p:spTree>
    <p:extLst>
      <p:ext uri="{BB962C8B-B14F-4D97-AF65-F5344CB8AC3E}">
        <p14:creationId xmlns:p14="http://schemas.microsoft.com/office/powerpoint/2010/main" val="3524120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a:xfrm>
            <a:off x="710828" y="4232275"/>
            <a:ext cx="5680819" cy="4223036"/>
          </a:xfrm>
        </p:spPr>
        <p:txBody>
          <a:bodyPr/>
          <a:lstStyle/>
          <a:p>
            <a:r>
              <a:rPr lang="en-US" dirty="0"/>
              <a:t>After previous warrant articles failed to get the necessary 2/3 majority, the library trustees embarked on an effort to understand what the community wanted to do with the library and how to best meet the needs expressed by the town.</a:t>
            </a:r>
          </a:p>
        </p:txBody>
      </p:sp>
      <p:sp>
        <p:nvSpPr>
          <p:cNvPr id="4" name="Slide Number Placeholder 3"/>
          <p:cNvSpPr>
            <a:spLocks noGrp="1"/>
          </p:cNvSpPr>
          <p:nvPr>
            <p:ph type="sldNum" sz="quarter" idx="10"/>
          </p:nvPr>
        </p:nvSpPr>
        <p:spPr/>
        <p:txBody>
          <a:bodyPr/>
          <a:lstStyle/>
          <a:p>
            <a:fld id="{7E22F1BD-596F-4603-BCC1-86F4E41EC91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9399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12788"/>
            <a:ext cx="4692650" cy="3519487"/>
          </a:xfrm>
        </p:spPr>
      </p:sp>
      <p:sp>
        <p:nvSpPr>
          <p:cNvPr id="3" name="Notes Placeholder 2"/>
          <p:cNvSpPr>
            <a:spLocks noGrp="1"/>
          </p:cNvSpPr>
          <p:nvPr>
            <p:ph type="body" idx="1"/>
          </p:nvPr>
        </p:nvSpPr>
        <p:spPr/>
        <p:txBody>
          <a:bodyPr/>
          <a:lstStyle/>
          <a:p>
            <a:r>
              <a:rPr lang="en-US" sz="1100" dirty="0"/>
              <a:t>Trustees have worked VERY hard to make sure the proposed project fixes the issues I've talked about from mechanical to space usage to how the library is used. This is NOT a Taj Mahal - it follows the input we've gotten from citizens and tries very hard to be the most cost effective choice we could make</a:t>
            </a:r>
            <a:endParaRPr lang="en-US" dirty="0"/>
          </a:p>
        </p:txBody>
      </p:sp>
      <p:sp>
        <p:nvSpPr>
          <p:cNvPr id="4" name="Slide Number Placeholder 3"/>
          <p:cNvSpPr>
            <a:spLocks noGrp="1"/>
          </p:cNvSpPr>
          <p:nvPr>
            <p:ph type="sldNum" sz="quarter" idx="10"/>
          </p:nvPr>
        </p:nvSpPr>
        <p:spPr/>
        <p:txBody>
          <a:bodyPr/>
          <a:lstStyle/>
          <a:p>
            <a:fld id="{7E22F1BD-596F-4603-BCC1-86F4E41EC91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87422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 xmlns:a16="http://schemas.microsoft.com/office/drawing/2014/main" id="{963133A7-1244-40D5-BAF1-7C2C1F984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5pPr>
            <a:lvl6pPr marL="2325502"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6pPr>
            <a:lvl7pPr marL="2748321"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7pPr>
            <a:lvl8pPr marL="3171139"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8pPr>
            <a:lvl9pPr marL="3593958" indent="-211409" defTabSz="422819" eaLnBrk="0" fontAlgn="base" hangingPunct="0">
              <a:spcBef>
                <a:spcPct val="30000"/>
              </a:spcBef>
              <a:spcAft>
                <a:spcPct val="0"/>
              </a:spcAft>
              <a:buClr>
                <a:srgbClr val="000000"/>
              </a:buClr>
              <a:buSzPct val="100000"/>
              <a:buFont typeface="Times New Roman" panose="02020603050405020304" pitchFamily="18" charset="0"/>
              <a:tabLst>
                <a:tab pos="669463" algn="l"/>
                <a:tab pos="1338925" algn="l"/>
                <a:tab pos="2008388" algn="l"/>
                <a:tab pos="2677851" algn="l"/>
              </a:tabLst>
              <a:defRPr sz="1100">
                <a:solidFill>
                  <a:srgbClr val="000000"/>
                </a:solidFill>
                <a:latin typeface="Times New Roman" panose="02020603050405020304" pitchFamily="18" charset="0"/>
              </a:defRPr>
            </a:lvl9pPr>
          </a:lstStyle>
          <a:p>
            <a:pPr>
              <a:spcBef>
                <a:spcPct val="0"/>
              </a:spcBef>
            </a:pPr>
            <a:fld id="{39A9F409-AFF5-4F2D-952F-6904AF13AD2E}" type="slidenum">
              <a:rPr lang="en-US" altLang="en-US" sz="1300"/>
              <a:pPr>
                <a:spcBef>
                  <a:spcPct val="0"/>
                </a:spcBef>
              </a:pPr>
              <a:t>9</a:t>
            </a:fld>
            <a:endParaRPr lang="en-US" altLang="en-US" sz="1300"/>
          </a:p>
        </p:txBody>
      </p:sp>
      <p:sp>
        <p:nvSpPr>
          <p:cNvPr id="4099" name="Rectangle 1">
            <a:extLst>
              <a:ext uri="{FF2B5EF4-FFF2-40B4-BE49-F238E27FC236}">
                <a16:creationId xmlns="" xmlns:a16="http://schemas.microsoft.com/office/drawing/2014/main" id="{AF697147-DECC-4E1C-9381-4EB0BCE7CBF0}"/>
              </a:ext>
            </a:extLst>
          </p:cNvPr>
          <p:cNvSpPr>
            <a:spLocks noGrp="1" noRot="1" noChangeAspect="1" noChangeArrowheads="1" noTextEdit="1"/>
          </p:cNvSpPr>
          <p:nvPr>
            <p:ph type="sldImg"/>
          </p:nvPr>
        </p:nvSpPr>
        <p:spPr>
          <a:xfrm>
            <a:off x="1204913" y="712788"/>
            <a:ext cx="4692650" cy="3521075"/>
          </a:xfrm>
          <a:solidFill>
            <a:srgbClr val="FFFFFF"/>
          </a:solidFill>
          <a:ln>
            <a:solidFill>
              <a:srgbClr val="000000"/>
            </a:solidFill>
            <a:miter lim="800000"/>
            <a:headEnd/>
            <a:tailEnd/>
          </a:ln>
        </p:spPr>
      </p:sp>
      <p:sp>
        <p:nvSpPr>
          <p:cNvPr id="4100" name="Rectangle 2">
            <a:extLst>
              <a:ext uri="{FF2B5EF4-FFF2-40B4-BE49-F238E27FC236}">
                <a16:creationId xmlns="" xmlns:a16="http://schemas.microsoft.com/office/drawing/2014/main" id="{2531AF27-876E-475E-87A7-0A95932FB2C4}"/>
              </a:ext>
            </a:extLst>
          </p:cNvPr>
          <p:cNvSpPr>
            <a:spLocks noGrp="1" noChangeArrowheads="1"/>
          </p:cNvSpPr>
          <p:nvPr>
            <p:ph type="body" idx="1"/>
          </p:nvPr>
        </p:nvSpPr>
        <p:spPr>
          <a:xfrm>
            <a:off x="710828" y="4458637"/>
            <a:ext cx="5682271"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latin typeface="Times New Roman" panose="02020603050405020304" pitchFamily="18" charset="0"/>
              </a:rPr>
              <a:t>We’ve been working with Jason </a:t>
            </a:r>
            <a:r>
              <a:rPr lang="en-US" altLang="en-US" dirty="0" err="1">
                <a:latin typeface="Times New Roman" panose="02020603050405020304" pitchFamily="18" charset="0"/>
              </a:rPr>
              <a:t>LaComb</a:t>
            </a:r>
            <a:r>
              <a:rPr lang="en-US" altLang="en-US" baseline="0" dirty="0" err="1">
                <a:latin typeface="Times New Roman" panose="02020603050405020304" pitchFamily="18" charset="0"/>
              </a:rPr>
              <a:t>e</a:t>
            </a:r>
            <a:r>
              <a:rPr lang="en-US" altLang="en-US" baseline="0" dirty="0">
                <a:latin typeface="Times New Roman" panose="02020603050405020304" pitchFamily="18" charset="0"/>
              </a:rPr>
              <a:t> of SMP Architecture since late 2018.  We’ve gone through several iterations and decided this was the very best option for the library and the town.  Here is Jason to explain more.</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71370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1" y="2347915"/>
            <a:ext cx="8569325" cy="1620837"/>
          </a:xfrm>
        </p:spPr>
        <p:txBody>
          <a:bodyPr/>
          <a:lstStyle/>
          <a:p>
            <a:r>
              <a:rPr lang="en-US"/>
              <a:t>Click to edit Master title style</a:t>
            </a:r>
          </a:p>
        </p:txBody>
      </p:sp>
      <p:sp>
        <p:nvSpPr>
          <p:cNvPr id="3" name="Subtitle 2"/>
          <p:cNvSpPr>
            <a:spLocks noGrp="1"/>
          </p:cNvSpPr>
          <p:nvPr>
            <p:ph type="subTitle" idx="1"/>
          </p:nvPr>
        </p:nvSpPr>
        <p:spPr>
          <a:xfrm>
            <a:off x="1512889"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 xmlns:a16="http://schemas.microsoft.com/office/drawing/2014/main" id="{C64DFD12-C5CF-4D71-B83A-35A503830770}"/>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 xmlns:a16="http://schemas.microsoft.com/office/drawing/2014/main" id="{6539C5C9-2E3D-47CA-A954-83AC5CF29338}"/>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F2E9F8BD-9589-474C-892A-D2DF1F441156}"/>
              </a:ext>
            </a:extLst>
          </p:cNvPr>
          <p:cNvSpPr>
            <a:spLocks noGrp="1" noChangeArrowheads="1"/>
          </p:cNvSpPr>
          <p:nvPr>
            <p:ph type="sldNum" idx="12"/>
          </p:nvPr>
        </p:nvSpPr>
        <p:spPr>
          <a:ln/>
        </p:spPr>
        <p:txBody>
          <a:bodyPr/>
          <a:lstStyle>
            <a:lvl1pPr>
              <a:defRPr/>
            </a:lvl1pPr>
          </a:lstStyle>
          <a:p>
            <a:pPr>
              <a:defRPr/>
            </a:pPr>
            <a:fld id="{E2DA69B0-A494-41A4-82B6-BF19F541402B}" type="slidenum">
              <a:rPr lang="en-US" altLang="en-US"/>
              <a:pPr>
                <a:defRPr/>
              </a:pPr>
              <a:t>‹#›</a:t>
            </a:fld>
            <a:endParaRPr lang="en-US" altLang="en-US"/>
          </a:p>
        </p:txBody>
      </p:sp>
    </p:spTree>
    <p:extLst>
      <p:ext uri="{BB962C8B-B14F-4D97-AF65-F5344CB8AC3E}">
        <p14:creationId xmlns:p14="http://schemas.microsoft.com/office/powerpoint/2010/main" val="315064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 xmlns:a16="http://schemas.microsoft.com/office/drawing/2014/main" id="{208E3FF1-BF02-4D5C-8B7F-E617EE90FC7E}"/>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 xmlns:a16="http://schemas.microsoft.com/office/drawing/2014/main" id="{511BCA1A-768D-4906-844E-D1FDD8712C4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A38C1B98-EAF2-4795-8EF0-51329CA9BD4D}"/>
              </a:ext>
            </a:extLst>
          </p:cNvPr>
          <p:cNvSpPr>
            <a:spLocks noGrp="1" noChangeArrowheads="1"/>
          </p:cNvSpPr>
          <p:nvPr>
            <p:ph type="sldNum" idx="12"/>
          </p:nvPr>
        </p:nvSpPr>
        <p:spPr>
          <a:ln/>
        </p:spPr>
        <p:txBody>
          <a:bodyPr/>
          <a:lstStyle>
            <a:lvl1pPr>
              <a:defRPr/>
            </a:lvl1pPr>
          </a:lstStyle>
          <a:p>
            <a:pPr>
              <a:defRPr/>
            </a:pPr>
            <a:fld id="{D2D8DA2F-190A-4695-AD3F-23A363597481}" type="slidenum">
              <a:rPr lang="en-US" altLang="en-US"/>
              <a:pPr>
                <a:defRPr/>
              </a:pPr>
              <a:t>‹#›</a:t>
            </a:fld>
            <a:endParaRPr lang="en-US" altLang="en-US"/>
          </a:p>
        </p:txBody>
      </p:sp>
    </p:spTree>
    <p:extLst>
      <p:ext uri="{BB962C8B-B14F-4D97-AF65-F5344CB8AC3E}">
        <p14:creationId xmlns:p14="http://schemas.microsoft.com/office/powerpoint/2010/main" val="4164356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7"/>
            <a:ext cx="2266950" cy="6454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01627"/>
            <a:ext cx="6650037" cy="6454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 xmlns:a16="http://schemas.microsoft.com/office/drawing/2014/main" id="{3ABDF7B6-D8E4-4A6A-A732-367FA023726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 xmlns:a16="http://schemas.microsoft.com/office/drawing/2014/main" id="{C1EA39F0-F457-4AA6-9824-DD9DA5B36F1C}"/>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D3F74BAF-0C43-49FF-B516-F0D086BAC888}"/>
              </a:ext>
            </a:extLst>
          </p:cNvPr>
          <p:cNvSpPr>
            <a:spLocks noGrp="1" noChangeArrowheads="1"/>
          </p:cNvSpPr>
          <p:nvPr>
            <p:ph type="sldNum" idx="12"/>
          </p:nvPr>
        </p:nvSpPr>
        <p:spPr>
          <a:ln/>
        </p:spPr>
        <p:txBody>
          <a:bodyPr/>
          <a:lstStyle>
            <a:lvl1pPr>
              <a:defRPr/>
            </a:lvl1pPr>
          </a:lstStyle>
          <a:p>
            <a:pPr>
              <a:defRPr/>
            </a:pPr>
            <a:fld id="{840C8D50-87E2-42D5-BA6E-F0108254C897}" type="slidenum">
              <a:rPr lang="en-US" altLang="en-US"/>
              <a:pPr>
                <a:defRPr/>
              </a:pPr>
              <a:t>‹#›</a:t>
            </a:fld>
            <a:endParaRPr lang="en-US" altLang="en-US"/>
          </a:p>
        </p:txBody>
      </p:sp>
    </p:spTree>
    <p:extLst>
      <p:ext uri="{BB962C8B-B14F-4D97-AF65-F5344CB8AC3E}">
        <p14:creationId xmlns:p14="http://schemas.microsoft.com/office/powerpoint/2010/main" val="275536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9" y="301627"/>
            <a:ext cx="9069387" cy="1260475"/>
          </a:xfrm>
        </p:spPr>
        <p:txBody>
          <a:bodyPr/>
          <a:lstStyle/>
          <a:p>
            <a:r>
              <a:rPr lang="en-US"/>
              <a:t>Click to edit Master title style</a:t>
            </a:r>
          </a:p>
        </p:txBody>
      </p:sp>
      <p:sp>
        <p:nvSpPr>
          <p:cNvPr id="3" name="Rectangle 3">
            <a:extLst>
              <a:ext uri="{FF2B5EF4-FFF2-40B4-BE49-F238E27FC236}">
                <a16:creationId xmlns="" xmlns:a16="http://schemas.microsoft.com/office/drawing/2014/main" id="{95315FE4-374B-4F8E-9C81-DAAF0CED11C5}"/>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 xmlns:a16="http://schemas.microsoft.com/office/drawing/2014/main" id="{3BE77B40-2721-48DD-AC76-48EDD49FD461}"/>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92DBC315-99E2-4755-AC07-ABA93D25428C}"/>
              </a:ext>
            </a:extLst>
          </p:cNvPr>
          <p:cNvSpPr>
            <a:spLocks noGrp="1" noChangeArrowheads="1"/>
          </p:cNvSpPr>
          <p:nvPr>
            <p:ph type="sldNum" idx="12"/>
          </p:nvPr>
        </p:nvSpPr>
        <p:spPr>
          <a:ln/>
        </p:spPr>
        <p:txBody>
          <a:bodyPr/>
          <a:lstStyle>
            <a:lvl1pPr>
              <a:defRPr/>
            </a:lvl1pPr>
          </a:lstStyle>
          <a:p>
            <a:pPr>
              <a:defRPr/>
            </a:pPr>
            <a:fld id="{F97E0899-C4EA-4419-AD73-0F5B0ABA2069}" type="slidenum">
              <a:rPr lang="en-US" altLang="en-US"/>
              <a:pPr>
                <a:defRPr/>
              </a:pPr>
              <a:t>‹#›</a:t>
            </a:fld>
            <a:endParaRPr lang="en-US" altLang="en-US"/>
          </a:p>
        </p:txBody>
      </p:sp>
    </p:spTree>
    <p:extLst>
      <p:ext uri="{BB962C8B-B14F-4D97-AF65-F5344CB8AC3E}">
        <p14:creationId xmlns:p14="http://schemas.microsoft.com/office/powerpoint/2010/main" val="150155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 xmlns:a16="http://schemas.microsoft.com/office/drawing/2014/main" id="{2D31E1B2-A7ED-4BA1-8AF6-2E10749364C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 xmlns:a16="http://schemas.microsoft.com/office/drawing/2014/main" id="{E9D51BB1-FD4B-4968-86E8-BC082B9C547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6566DD0A-1959-447C-9FE9-05A5A1EBB15C}"/>
              </a:ext>
            </a:extLst>
          </p:cNvPr>
          <p:cNvSpPr>
            <a:spLocks noGrp="1" noChangeArrowheads="1"/>
          </p:cNvSpPr>
          <p:nvPr>
            <p:ph type="sldNum" idx="12"/>
          </p:nvPr>
        </p:nvSpPr>
        <p:spPr>
          <a:ln/>
        </p:spPr>
        <p:txBody>
          <a:bodyPr/>
          <a:lstStyle>
            <a:lvl1pPr>
              <a:defRPr/>
            </a:lvl1pPr>
          </a:lstStyle>
          <a:p>
            <a:pPr>
              <a:defRPr/>
            </a:pPr>
            <a:fld id="{A257A9B1-ABDA-458B-B48A-D1E953768C92}" type="slidenum">
              <a:rPr lang="en-US" altLang="en-US"/>
              <a:pPr>
                <a:defRPr/>
              </a:pPr>
              <a:t>‹#›</a:t>
            </a:fld>
            <a:endParaRPr lang="en-US" altLang="en-US"/>
          </a:p>
        </p:txBody>
      </p:sp>
    </p:spTree>
    <p:extLst>
      <p:ext uri="{BB962C8B-B14F-4D97-AF65-F5344CB8AC3E}">
        <p14:creationId xmlns:p14="http://schemas.microsoft.com/office/powerpoint/2010/main" val="186188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2"/>
            <a:ext cx="85677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6925" y="3203577"/>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 xmlns:a16="http://schemas.microsoft.com/office/drawing/2014/main" id="{A846A143-2D47-497B-B57F-5598EB537F7F}"/>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 xmlns:a16="http://schemas.microsoft.com/office/drawing/2014/main" id="{500CA954-43D7-4981-8E6B-DD1D67EB6C6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F128526A-B088-4D9B-A6D5-CEDD2B0682C7}"/>
              </a:ext>
            </a:extLst>
          </p:cNvPr>
          <p:cNvSpPr>
            <a:spLocks noGrp="1" noChangeArrowheads="1"/>
          </p:cNvSpPr>
          <p:nvPr>
            <p:ph type="sldNum" idx="12"/>
          </p:nvPr>
        </p:nvSpPr>
        <p:spPr>
          <a:ln/>
        </p:spPr>
        <p:txBody>
          <a:bodyPr/>
          <a:lstStyle>
            <a:lvl1pPr>
              <a:defRPr/>
            </a:lvl1pPr>
          </a:lstStyle>
          <a:p>
            <a:pPr>
              <a:defRPr/>
            </a:pPr>
            <a:fld id="{7394CE86-E11E-4228-BA3E-3C372CC6DF08}" type="slidenum">
              <a:rPr lang="en-US" altLang="en-US"/>
              <a:pPr>
                <a:defRPr/>
              </a:pPr>
              <a:t>‹#›</a:t>
            </a:fld>
            <a:endParaRPr lang="en-US" altLang="en-US"/>
          </a:p>
        </p:txBody>
      </p:sp>
    </p:spTree>
    <p:extLst>
      <p:ext uri="{BB962C8B-B14F-4D97-AF65-F5344CB8AC3E}">
        <p14:creationId xmlns:p14="http://schemas.microsoft.com/office/powerpoint/2010/main" val="294653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7"/>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339" y="1768477"/>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 xmlns:a16="http://schemas.microsoft.com/office/drawing/2014/main" id="{796B8A84-DFB4-4D9E-9AB0-7AF4B9D82C9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 xmlns:a16="http://schemas.microsoft.com/office/drawing/2014/main" id="{0AF67548-174B-4D48-9CF5-A60F499E3390}"/>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 xmlns:a16="http://schemas.microsoft.com/office/drawing/2014/main" id="{93D614F4-0B15-46D7-8F37-13AC5BDE8E06}"/>
              </a:ext>
            </a:extLst>
          </p:cNvPr>
          <p:cNvSpPr>
            <a:spLocks noGrp="1" noChangeArrowheads="1"/>
          </p:cNvSpPr>
          <p:nvPr>
            <p:ph type="sldNum" idx="12"/>
          </p:nvPr>
        </p:nvSpPr>
        <p:spPr>
          <a:ln/>
        </p:spPr>
        <p:txBody>
          <a:bodyPr/>
          <a:lstStyle>
            <a:lvl1pPr>
              <a:defRPr/>
            </a:lvl1pPr>
          </a:lstStyle>
          <a:p>
            <a:pPr>
              <a:defRPr/>
            </a:pPr>
            <a:fld id="{BF6EE727-DE9E-46DD-93B3-38A37E805E0B}" type="slidenum">
              <a:rPr lang="en-US" altLang="en-US"/>
              <a:pPr>
                <a:defRPr/>
              </a:pPr>
              <a:t>‹#›</a:t>
            </a:fld>
            <a:endParaRPr lang="en-US" altLang="en-US"/>
          </a:p>
        </p:txBody>
      </p:sp>
    </p:spTree>
    <p:extLst>
      <p:ext uri="{BB962C8B-B14F-4D97-AF65-F5344CB8AC3E}">
        <p14:creationId xmlns:p14="http://schemas.microsoft.com/office/powerpoint/2010/main" val="489901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6" y="303215"/>
            <a:ext cx="9072563"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1276"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21276"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 xmlns:a16="http://schemas.microsoft.com/office/drawing/2014/main" id="{3E30852C-3577-465B-8BF9-44114FED32D9}"/>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 xmlns:a16="http://schemas.microsoft.com/office/drawing/2014/main" id="{5129BC73-2251-4CED-B634-9A9A1FEA5ECE}"/>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 xmlns:a16="http://schemas.microsoft.com/office/drawing/2014/main" id="{250E7759-650F-4BFD-AE04-6756EDE11218}"/>
              </a:ext>
            </a:extLst>
          </p:cNvPr>
          <p:cNvSpPr>
            <a:spLocks noGrp="1" noChangeArrowheads="1"/>
          </p:cNvSpPr>
          <p:nvPr>
            <p:ph type="sldNum" idx="12"/>
          </p:nvPr>
        </p:nvSpPr>
        <p:spPr>
          <a:ln/>
        </p:spPr>
        <p:txBody>
          <a:bodyPr/>
          <a:lstStyle>
            <a:lvl1pPr>
              <a:defRPr/>
            </a:lvl1pPr>
          </a:lstStyle>
          <a:p>
            <a:pPr>
              <a:defRPr/>
            </a:pPr>
            <a:fld id="{09A569D5-1C56-4EB5-B732-674352559A6A}" type="slidenum">
              <a:rPr lang="en-US" altLang="en-US"/>
              <a:pPr>
                <a:defRPr/>
              </a:pPr>
              <a:t>‹#›</a:t>
            </a:fld>
            <a:endParaRPr lang="en-US" altLang="en-US"/>
          </a:p>
        </p:txBody>
      </p:sp>
    </p:spTree>
    <p:extLst>
      <p:ext uri="{BB962C8B-B14F-4D97-AF65-F5344CB8AC3E}">
        <p14:creationId xmlns:p14="http://schemas.microsoft.com/office/powerpoint/2010/main" val="35750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 xmlns:a16="http://schemas.microsoft.com/office/drawing/2014/main" id="{CF719EB8-AA28-4E13-B9F7-53FAD5CCF421}"/>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 xmlns:a16="http://schemas.microsoft.com/office/drawing/2014/main" id="{683DE802-A0B1-4F6C-B273-6BD63558D6E7}"/>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B2ED2D56-F407-4D28-9054-57CB7746C40C}"/>
              </a:ext>
            </a:extLst>
          </p:cNvPr>
          <p:cNvSpPr>
            <a:spLocks noGrp="1" noChangeArrowheads="1"/>
          </p:cNvSpPr>
          <p:nvPr>
            <p:ph type="sldNum" idx="12"/>
          </p:nvPr>
        </p:nvSpPr>
        <p:spPr>
          <a:ln/>
        </p:spPr>
        <p:txBody>
          <a:bodyPr/>
          <a:lstStyle>
            <a:lvl1pPr>
              <a:defRPr/>
            </a:lvl1pPr>
          </a:lstStyle>
          <a:p>
            <a:pPr>
              <a:defRPr/>
            </a:pPr>
            <a:fld id="{5533F186-BECC-4886-B66D-CDBC59F7892D}" type="slidenum">
              <a:rPr lang="en-US" altLang="en-US"/>
              <a:pPr>
                <a:defRPr/>
              </a:pPr>
              <a:t>‹#›</a:t>
            </a:fld>
            <a:endParaRPr lang="en-US" altLang="en-US"/>
          </a:p>
        </p:txBody>
      </p:sp>
    </p:spTree>
    <p:extLst>
      <p:ext uri="{BB962C8B-B14F-4D97-AF65-F5344CB8AC3E}">
        <p14:creationId xmlns:p14="http://schemas.microsoft.com/office/powerpoint/2010/main" val="388089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44F18402-0630-427A-AA9B-21B8275981FB}"/>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 xmlns:a16="http://schemas.microsoft.com/office/drawing/2014/main" id="{A3F43DB7-F4EC-42E0-BC8A-511FA90859E3}"/>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C2D7149A-032D-42AB-BD64-28FB0C7C948A}"/>
              </a:ext>
            </a:extLst>
          </p:cNvPr>
          <p:cNvSpPr>
            <a:spLocks noGrp="1" noChangeArrowheads="1"/>
          </p:cNvSpPr>
          <p:nvPr>
            <p:ph type="sldNum" idx="12"/>
          </p:nvPr>
        </p:nvSpPr>
        <p:spPr>
          <a:ln/>
        </p:spPr>
        <p:txBody>
          <a:bodyPr/>
          <a:lstStyle>
            <a:lvl1pPr>
              <a:defRPr/>
            </a:lvl1pPr>
          </a:lstStyle>
          <a:p>
            <a:pPr>
              <a:defRPr/>
            </a:pPr>
            <a:fld id="{6ED18C80-5DDF-4B27-88CA-E939262AD721}" type="slidenum">
              <a:rPr lang="en-US" altLang="en-US"/>
              <a:pPr>
                <a:defRPr/>
              </a:pPr>
              <a:t>‹#›</a:t>
            </a:fld>
            <a:endParaRPr lang="en-US" altLang="en-US"/>
          </a:p>
        </p:txBody>
      </p:sp>
    </p:spTree>
    <p:extLst>
      <p:ext uri="{BB962C8B-B14F-4D97-AF65-F5344CB8AC3E}">
        <p14:creationId xmlns:p14="http://schemas.microsoft.com/office/powerpoint/2010/main" val="190362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7"/>
            <a:ext cx="3316288"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41764"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825" y="1581152"/>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 xmlns:a16="http://schemas.microsoft.com/office/drawing/2014/main" id="{8579DC29-766D-44BF-A0ED-EF02F3D33548}"/>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 xmlns:a16="http://schemas.microsoft.com/office/drawing/2014/main" id="{82B2F654-0971-412F-AD65-FB294C19ED75}"/>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 xmlns:a16="http://schemas.microsoft.com/office/drawing/2014/main" id="{CC9A1B2F-E15A-4140-BC7C-A9FEEFDB1DA2}"/>
              </a:ext>
            </a:extLst>
          </p:cNvPr>
          <p:cNvSpPr>
            <a:spLocks noGrp="1" noChangeArrowheads="1"/>
          </p:cNvSpPr>
          <p:nvPr>
            <p:ph type="sldNum" idx="12"/>
          </p:nvPr>
        </p:nvSpPr>
        <p:spPr>
          <a:ln/>
        </p:spPr>
        <p:txBody>
          <a:bodyPr/>
          <a:lstStyle>
            <a:lvl1pPr>
              <a:defRPr/>
            </a:lvl1pPr>
          </a:lstStyle>
          <a:p>
            <a:pPr>
              <a:defRPr/>
            </a:pPr>
            <a:fld id="{5315F4A6-3103-446C-86CD-EE794425A932}" type="slidenum">
              <a:rPr lang="en-US" altLang="en-US"/>
              <a:pPr>
                <a:defRPr/>
              </a:pPr>
              <a:t>‹#›</a:t>
            </a:fld>
            <a:endParaRPr lang="en-US" altLang="en-US"/>
          </a:p>
        </p:txBody>
      </p:sp>
    </p:spTree>
    <p:extLst>
      <p:ext uri="{BB962C8B-B14F-4D97-AF65-F5344CB8AC3E}">
        <p14:creationId xmlns:p14="http://schemas.microsoft.com/office/powerpoint/2010/main" val="3852404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9" y="5291140"/>
            <a:ext cx="6048375"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6439" y="674690"/>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6439"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 xmlns:a16="http://schemas.microsoft.com/office/drawing/2014/main" id="{AB6DFF1F-FFD4-45A8-A3C9-0522229810B5}"/>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 xmlns:a16="http://schemas.microsoft.com/office/drawing/2014/main" id="{C517338E-2BD6-4823-9BDC-2E4C2776EEFC}"/>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 xmlns:a16="http://schemas.microsoft.com/office/drawing/2014/main" id="{455E9D63-46FB-4970-AC66-55335C312D22}"/>
              </a:ext>
            </a:extLst>
          </p:cNvPr>
          <p:cNvSpPr>
            <a:spLocks noGrp="1" noChangeArrowheads="1"/>
          </p:cNvSpPr>
          <p:nvPr>
            <p:ph type="sldNum" idx="12"/>
          </p:nvPr>
        </p:nvSpPr>
        <p:spPr>
          <a:ln/>
        </p:spPr>
        <p:txBody>
          <a:bodyPr/>
          <a:lstStyle>
            <a:lvl1pPr>
              <a:defRPr/>
            </a:lvl1pPr>
          </a:lstStyle>
          <a:p>
            <a:pPr>
              <a:defRPr/>
            </a:pPr>
            <a:fld id="{CDACD428-5B51-49B5-9402-8C2533780C0C}" type="slidenum">
              <a:rPr lang="en-US" altLang="en-US"/>
              <a:pPr>
                <a:defRPr/>
              </a:pPr>
              <a:t>‹#›</a:t>
            </a:fld>
            <a:endParaRPr lang="en-US" altLang="en-US"/>
          </a:p>
        </p:txBody>
      </p:sp>
    </p:spTree>
    <p:extLst>
      <p:ext uri="{BB962C8B-B14F-4D97-AF65-F5344CB8AC3E}">
        <p14:creationId xmlns:p14="http://schemas.microsoft.com/office/powerpoint/2010/main" val="164034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 xmlns:a16="http://schemas.microsoft.com/office/drawing/2014/main" id="{901950EA-89BB-48C5-B386-1408F069120E}"/>
              </a:ext>
            </a:extLst>
          </p:cNvPr>
          <p:cNvSpPr>
            <a:spLocks noGrp="1" noChangeArrowheads="1"/>
          </p:cNvSpPr>
          <p:nvPr>
            <p:ph type="title"/>
          </p:nvPr>
        </p:nvSpPr>
        <p:spPr bwMode="auto">
          <a:xfrm>
            <a:off x="503239" y="301627"/>
            <a:ext cx="90693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 xmlns:a16="http://schemas.microsoft.com/office/drawing/2014/main" id="{B7CECF30-A79E-435E-BF50-46C3DD8F6CAA}"/>
              </a:ext>
            </a:extLst>
          </p:cNvPr>
          <p:cNvSpPr>
            <a:spLocks noGrp="1" noChangeArrowheads="1"/>
          </p:cNvSpPr>
          <p:nvPr>
            <p:ph type="body" idx="1"/>
          </p:nvPr>
        </p:nvSpPr>
        <p:spPr bwMode="auto">
          <a:xfrm>
            <a:off x="503239" y="1768477"/>
            <a:ext cx="906938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8224"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 xmlns:a16="http://schemas.microsoft.com/office/drawing/2014/main" id="{FD577BC2-A2A1-4A4C-82D1-E524192796E8}"/>
              </a:ext>
            </a:extLst>
          </p:cNvPr>
          <p:cNvSpPr>
            <a:spLocks noGrp="1" noChangeArrowheads="1"/>
          </p:cNvSpPr>
          <p:nvPr>
            <p:ph type="dt"/>
          </p:nvPr>
        </p:nvSpPr>
        <p:spPr bwMode="auto">
          <a:xfrm>
            <a:off x="503239" y="6886577"/>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itchFamily="16" charset="0"/>
              <a:buNone/>
              <a:tabLst>
                <a:tab pos="723900" algn="l"/>
                <a:tab pos="1447800" algn="l"/>
                <a:tab pos="2171700" algn="l"/>
              </a:tabLst>
              <a:defRPr sz="1400">
                <a:solidFill>
                  <a:srgbClr val="FFFFFF"/>
                </a:solidFill>
                <a:latin typeface="Times New Roman" pitchFamily="16" charset="0"/>
                <a:ea typeface="+mn-ea"/>
                <a:cs typeface="+mn-cs"/>
              </a:defRPr>
            </a:lvl1pPr>
          </a:lstStyle>
          <a:p>
            <a:pPr>
              <a:defRPr/>
            </a:pPr>
            <a:endParaRPr lang="en-US"/>
          </a:p>
        </p:txBody>
      </p:sp>
      <p:sp>
        <p:nvSpPr>
          <p:cNvPr id="1028" name="Rectangle 4">
            <a:extLst>
              <a:ext uri="{FF2B5EF4-FFF2-40B4-BE49-F238E27FC236}">
                <a16:creationId xmlns="" xmlns:a16="http://schemas.microsoft.com/office/drawing/2014/main" id="{B7B41CC7-5F00-4517-B74E-0B7243237CE9}"/>
              </a:ext>
            </a:extLst>
          </p:cNvPr>
          <p:cNvSpPr>
            <a:spLocks noGrp="1" noChangeArrowheads="1"/>
          </p:cNvSpPr>
          <p:nvPr>
            <p:ph type="ftr"/>
          </p:nvPr>
        </p:nvSpPr>
        <p:spPr bwMode="auto">
          <a:xfrm>
            <a:off x="3448050" y="6886577"/>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a:lnSpc>
                <a:spcPct val="95000"/>
              </a:lnSpc>
              <a:buClr>
                <a:srgbClr val="000000"/>
              </a:buClr>
              <a:buSzPct val="100000"/>
              <a:buFont typeface="Times New Roman" pitchFamily="16" charset="0"/>
              <a:buNone/>
              <a:tabLst>
                <a:tab pos="723900" algn="l"/>
                <a:tab pos="1447800" algn="l"/>
                <a:tab pos="2171700" algn="l"/>
                <a:tab pos="2895600" algn="l"/>
              </a:tabLst>
              <a:defRPr sz="1400">
                <a:solidFill>
                  <a:srgbClr val="FFFFFF"/>
                </a:solidFill>
                <a:latin typeface="Times New Roman" pitchFamily="16" charset="0"/>
                <a:ea typeface="+mn-ea"/>
                <a:cs typeface="+mn-cs"/>
              </a:defRPr>
            </a:lvl1pPr>
          </a:lstStyle>
          <a:p>
            <a:pPr>
              <a:defRPr/>
            </a:pPr>
            <a:endParaRPr lang="en-US"/>
          </a:p>
        </p:txBody>
      </p:sp>
      <p:sp>
        <p:nvSpPr>
          <p:cNvPr id="1029" name="Rectangle 5">
            <a:extLst>
              <a:ext uri="{FF2B5EF4-FFF2-40B4-BE49-F238E27FC236}">
                <a16:creationId xmlns="" xmlns:a16="http://schemas.microsoft.com/office/drawing/2014/main" id="{EBE761EF-352F-46DF-8CFE-A07BE032708B}"/>
              </a:ext>
            </a:extLst>
          </p:cNvPr>
          <p:cNvSpPr>
            <a:spLocks noGrp="1" noChangeArrowheads="1"/>
          </p:cNvSpPr>
          <p:nvPr>
            <p:ph type="sldNum"/>
          </p:nvPr>
        </p:nvSpPr>
        <p:spPr bwMode="auto">
          <a:xfrm>
            <a:off x="7227889" y="6886577"/>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defRPr sz="1400">
                <a:solidFill>
                  <a:srgbClr val="FFFFFF"/>
                </a:solidFill>
                <a:latin typeface="Times New Roman" panose="02020603050405020304" pitchFamily="18" charset="0"/>
                <a:ea typeface="+mn-ea"/>
                <a:cs typeface="+mn-cs"/>
              </a:defRPr>
            </a:lvl1pPr>
          </a:lstStyle>
          <a:p>
            <a:pPr>
              <a:defRPr/>
            </a:pPr>
            <a:fld id="{3D1F183C-A6AC-4CFF-BA89-77F46678D3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Lucida Sans Unicode" charset="0"/>
          <a:cs typeface="Lucida Sans Unicode"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Lucida Sans Unicode" charset="0"/>
          <a:cs typeface="Lucida Sans Unicode"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Lucida Sans Unicode" charset="0"/>
          <a:cs typeface="Lucida Sans Unicode"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Lucida Sans Unicode" charset="0"/>
          <a:cs typeface="Lucida Sans Unicode"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Lucida Sans Unicode" charset="0"/>
          <a:cs typeface="Lucida Sans Unicode"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Lucida Sans Unicode" charset="0"/>
          <a:cs typeface="Lucida Sans Unicode"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Lucida Sans Unicode" charset="0"/>
          <a:cs typeface="Lucida Sans Unicode"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Lucida Sans Unicode" charset="0"/>
          <a:cs typeface="Lucida Sans Unicode" charset="0"/>
        </a:defRPr>
      </a:lvl9pPr>
    </p:titleStyle>
    <p:bodyStyle>
      <a:lvl1pPr marL="342900" indent="-342900" algn="l" defTabSz="457200"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FFFFFF"/>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FFFFFF"/>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FFFFFF"/>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a:solidFill>
            <a:srgbClr val="FFFFFF"/>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jfif"/><Relationship Id="rId13" Type="http://schemas.openxmlformats.org/officeDocument/2006/relationships/image" Target="../media/image13.jfif"/><Relationship Id="rId3" Type="http://schemas.openxmlformats.org/officeDocument/2006/relationships/image" Target="../media/image3.jfif"/><Relationship Id="rId7" Type="http://schemas.openxmlformats.org/officeDocument/2006/relationships/image" Target="../media/image7.jfif"/><Relationship Id="rId12" Type="http://schemas.openxmlformats.org/officeDocument/2006/relationships/image" Target="../media/image12.jf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fif"/><Relationship Id="rId5" Type="http://schemas.openxmlformats.org/officeDocument/2006/relationships/image" Target="../media/image5.jfif"/><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fif"/><Relationship Id="rId9" Type="http://schemas.openxmlformats.org/officeDocument/2006/relationships/image" Target="../media/image9.jfif"/><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3076" name="Text Box 3">
            <a:extLst>
              <a:ext uri="{FF2B5EF4-FFF2-40B4-BE49-F238E27FC236}">
                <a16:creationId xmlns="" xmlns:a16="http://schemas.microsoft.com/office/drawing/2014/main" id="{2BB7A569-72F2-43BB-93B0-9D596F2F747F}"/>
              </a:ext>
            </a:extLst>
          </p:cNvPr>
          <p:cNvSpPr txBox="1">
            <a:spLocks noChangeArrowheads="1"/>
          </p:cNvSpPr>
          <p:nvPr/>
        </p:nvSpPr>
        <p:spPr bwMode="auto">
          <a:xfrm>
            <a:off x="1154113" y="1493839"/>
            <a:ext cx="7162800"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6000" b="1" dirty="0">
                <a:latin typeface="Minion Pro SmBd" panose="02040603060306020203" pitchFamily="18" charset="0"/>
                <a:cs typeface="Miriam Fixed" panose="020B0509050101010101" pitchFamily="49" charset="-79"/>
              </a:rPr>
              <a:t>Wadleigh Memorial Library</a:t>
            </a:r>
          </a:p>
          <a:p>
            <a:pPr algn="ctr" eaLnBrk="1">
              <a:lnSpc>
                <a:spcPct val="94000"/>
              </a:lnSpc>
              <a:spcAft>
                <a:spcPct val="0"/>
              </a:spcAft>
            </a:pPr>
            <a:r>
              <a:rPr lang="en-US" altLang="en-US" sz="4400" b="1" dirty="0">
                <a:latin typeface="Minion Pro SmBd" panose="02040603060306020203" pitchFamily="18" charset="0"/>
                <a:cs typeface="Miriam Fixed" panose="020B0509050101010101" pitchFamily="49" charset="-79"/>
              </a:rPr>
              <a:t>2020 vision</a:t>
            </a:r>
          </a:p>
        </p:txBody>
      </p:sp>
      <p:pic>
        <p:nvPicPr>
          <p:cNvPr id="4" name="Picture 3" descr="A picture containing window&#10;&#10;Description automatically generated">
            <a:extLst>
              <a:ext uri="{FF2B5EF4-FFF2-40B4-BE49-F238E27FC236}">
                <a16:creationId xmlns="" xmlns:a16="http://schemas.microsoft.com/office/drawing/2014/main" id="{6C08F560-ECC2-4131-BDFA-37E544D2D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941" y="6065838"/>
            <a:ext cx="995172" cy="132515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u="sng" dirty="0"/>
              <a:t>Budget</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4386" y="1951037"/>
            <a:ext cx="914500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789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Includes:</a:t>
            </a:r>
          </a:p>
          <a:p>
            <a:pPr algn="ctr" eaLnBrk="1">
              <a:lnSpc>
                <a:spcPct val="94000"/>
              </a:lnSpc>
              <a:spcAft>
                <a:spcPct val="0"/>
              </a:spcAft>
            </a:pPr>
            <a:r>
              <a:rPr lang="en-US" altLang="en-US" sz="5400" b="1" dirty="0">
                <a:solidFill>
                  <a:srgbClr val="FFC000"/>
                </a:solidFill>
                <a:latin typeface="Minion Pro SmBd" panose="02040603060306020203" pitchFamily="18" charset="0"/>
                <a:cs typeface="Miriam Fixed" panose="020B0509050101010101" pitchFamily="49" charset="-79"/>
              </a:rPr>
              <a:t>Construction Costs</a:t>
            </a:r>
          </a:p>
        </p:txBody>
      </p:sp>
    </p:spTree>
    <p:extLst>
      <p:ext uri="{BB962C8B-B14F-4D97-AF65-F5344CB8AC3E}">
        <p14:creationId xmlns:p14="http://schemas.microsoft.com/office/powerpoint/2010/main" val="16672444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Includes:</a:t>
            </a:r>
          </a:p>
          <a:p>
            <a:pPr algn="ctr" eaLnBrk="1">
              <a:lnSpc>
                <a:spcPct val="94000"/>
              </a:lnSpc>
              <a:spcAft>
                <a:spcPct val="0"/>
              </a:spcAft>
            </a:pPr>
            <a:r>
              <a:rPr lang="en-US" altLang="en-US" sz="5400" b="1" dirty="0">
                <a:solidFill>
                  <a:srgbClr val="FFC000"/>
                </a:solidFill>
                <a:latin typeface="Minion Pro SmBd" panose="02040603060306020203" pitchFamily="18" charset="0"/>
                <a:cs typeface="Miriam Fixed" panose="020B0509050101010101" pitchFamily="49" charset="-79"/>
              </a:rPr>
              <a:t>Construction Costs</a:t>
            </a:r>
          </a:p>
          <a:p>
            <a:pPr algn="ctr" eaLnBrk="1">
              <a:lnSpc>
                <a:spcPct val="94000"/>
              </a:lnSpc>
              <a:spcAft>
                <a:spcPct val="0"/>
              </a:spcAft>
            </a:pPr>
            <a:r>
              <a:rPr lang="en-US" altLang="en-US" sz="5400" b="1" dirty="0">
                <a:solidFill>
                  <a:srgbClr val="00B050"/>
                </a:solidFill>
                <a:latin typeface="Minion Pro SmBd" panose="02040603060306020203" pitchFamily="18" charset="0"/>
                <a:cs typeface="Miriam Fixed" panose="020B0509050101010101" pitchFamily="49" charset="-79"/>
              </a:rPr>
              <a:t>Furniture, Fixtures, and Equipment</a:t>
            </a:r>
          </a:p>
          <a:p>
            <a:pPr algn="ctr" eaLnBrk="1">
              <a:lnSpc>
                <a:spcPct val="94000"/>
              </a:lnSpc>
              <a:spcAft>
                <a:spcPct val="0"/>
              </a:spcAft>
            </a:pPr>
            <a:r>
              <a:rPr lang="en-US" altLang="en-US" sz="5400" b="1" dirty="0">
                <a:solidFill>
                  <a:srgbClr val="7030A0"/>
                </a:solidFill>
                <a:latin typeface="Minion Pro SmBd" panose="02040603060306020203" pitchFamily="18" charset="0"/>
                <a:cs typeface="Miriam Fixed" panose="020B0509050101010101" pitchFamily="49" charset="-79"/>
              </a:rPr>
              <a:t>Soft Costs</a:t>
            </a:r>
          </a:p>
        </p:txBody>
      </p:sp>
    </p:spTree>
    <p:extLst>
      <p:ext uri="{BB962C8B-B14F-4D97-AF65-F5344CB8AC3E}">
        <p14:creationId xmlns:p14="http://schemas.microsoft.com/office/powerpoint/2010/main" val="391871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Includes:</a:t>
            </a:r>
          </a:p>
          <a:p>
            <a:pPr algn="ctr" eaLnBrk="1">
              <a:lnSpc>
                <a:spcPct val="94000"/>
              </a:lnSpc>
              <a:spcAft>
                <a:spcPct val="0"/>
              </a:spcAft>
            </a:pPr>
            <a:r>
              <a:rPr lang="en-US" altLang="en-US" sz="5400" b="1" dirty="0">
                <a:solidFill>
                  <a:srgbClr val="FFC000"/>
                </a:solidFill>
                <a:latin typeface="Minion Pro SmBd" panose="02040603060306020203" pitchFamily="18" charset="0"/>
                <a:cs typeface="Miriam Fixed" panose="020B0509050101010101" pitchFamily="49" charset="-79"/>
              </a:rPr>
              <a:t>Construction Costs</a:t>
            </a:r>
          </a:p>
          <a:p>
            <a:pPr algn="ctr" eaLnBrk="1">
              <a:lnSpc>
                <a:spcPct val="94000"/>
              </a:lnSpc>
              <a:spcAft>
                <a:spcPct val="0"/>
              </a:spcAft>
            </a:pPr>
            <a:r>
              <a:rPr lang="en-US" altLang="en-US" sz="5400" b="1" dirty="0">
                <a:solidFill>
                  <a:srgbClr val="00B050"/>
                </a:solidFill>
                <a:latin typeface="Minion Pro SmBd" panose="02040603060306020203" pitchFamily="18" charset="0"/>
                <a:cs typeface="Miriam Fixed" panose="020B0509050101010101" pitchFamily="49" charset="-79"/>
              </a:rPr>
              <a:t>Furniture, Fixtures, and Equipment</a:t>
            </a:r>
          </a:p>
          <a:p>
            <a:pPr algn="ctr" eaLnBrk="1">
              <a:lnSpc>
                <a:spcPct val="94000"/>
              </a:lnSpc>
              <a:spcAft>
                <a:spcPct val="0"/>
              </a:spcAft>
            </a:pPr>
            <a:r>
              <a:rPr lang="en-US" altLang="en-US" sz="5400" b="1" dirty="0">
                <a:solidFill>
                  <a:srgbClr val="7030A0"/>
                </a:solidFill>
                <a:latin typeface="Minion Pro SmBd" panose="02040603060306020203" pitchFamily="18" charset="0"/>
                <a:cs typeface="Miriam Fixed" panose="020B0509050101010101" pitchFamily="49" charset="-79"/>
              </a:rPr>
              <a:t>Soft Costs</a:t>
            </a:r>
          </a:p>
          <a:p>
            <a:pPr algn="ctr" eaLnBrk="1">
              <a:lnSpc>
                <a:spcPct val="94000"/>
              </a:lnSpc>
              <a:spcAft>
                <a:spcPct val="0"/>
              </a:spcAft>
            </a:pPr>
            <a:r>
              <a:rPr lang="en-US" altLang="en-US" sz="5400" b="1" dirty="0">
                <a:solidFill>
                  <a:srgbClr val="C00000"/>
                </a:solidFill>
                <a:latin typeface="Minion Pro SmBd" panose="02040603060306020203" pitchFamily="18" charset="0"/>
                <a:cs typeface="Miriam Fixed" panose="020B0509050101010101" pitchFamily="49" charset="-79"/>
              </a:rPr>
              <a:t>Contingencies</a:t>
            </a:r>
          </a:p>
        </p:txBody>
      </p:sp>
    </p:spTree>
    <p:extLst>
      <p:ext uri="{BB962C8B-B14F-4D97-AF65-F5344CB8AC3E}">
        <p14:creationId xmlns:p14="http://schemas.microsoft.com/office/powerpoint/2010/main" val="20341873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Includes:</a:t>
            </a:r>
          </a:p>
          <a:p>
            <a:pPr algn="ctr" eaLnBrk="1">
              <a:lnSpc>
                <a:spcPct val="94000"/>
              </a:lnSpc>
              <a:spcAft>
                <a:spcPct val="0"/>
              </a:spcAft>
            </a:pPr>
            <a:r>
              <a:rPr lang="en-US" altLang="en-US" sz="5400" b="1" dirty="0">
                <a:solidFill>
                  <a:srgbClr val="FFC000"/>
                </a:solidFill>
                <a:latin typeface="Minion Pro SmBd" panose="02040603060306020203" pitchFamily="18" charset="0"/>
                <a:cs typeface="Miriam Fixed" panose="020B0509050101010101" pitchFamily="49" charset="-79"/>
              </a:rPr>
              <a:t>Construction Costs</a:t>
            </a:r>
          </a:p>
          <a:p>
            <a:pPr algn="ctr" eaLnBrk="1">
              <a:lnSpc>
                <a:spcPct val="94000"/>
              </a:lnSpc>
              <a:spcAft>
                <a:spcPct val="0"/>
              </a:spcAft>
            </a:pPr>
            <a:r>
              <a:rPr lang="en-US" altLang="en-US" sz="5400" b="1" dirty="0">
                <a:solidFill>
                  <a:srgbClr val="00B050"/>
                </a:solidFill>
                <a:latin typeface="Minion Pro SmBd" panose="02040603060306020203" pitchFamily="18" charset="0"/>
                <a:cs typeface="Miriam Fixed" panose="020B0509050101010101" pitchFamily="49" charset="-79"/>
              </a:rPr>
              <a:t>Furniture, Fixtures, and Equipment</a:t>
            </a:r>
          </a:p>
          <a:p>
            <a:pPr algn="ctr" eaLnBrk="1">
              <a:lnSpc>
                <a:spcPct val="94000"/>
              </a:lnSpc>
              <a:spcAft>
                <a:spcPct val="0"/>
              </a:spcAft>
            </a:pPr>
            <a:r>
              <a:rPr lang="en-US" altLang="en-US" sz="5400" b="1" dirty="0">
                <a:solidFill>
                  <a:srgbClr val="7030A0"/>
                </a:solidFill>
                <a:latin typeface="Minion Pro SmBd" panose="02040603060306020203" pitchFamily="18" charset="0"/>
                <a:cs typeface="Miriam Fixed" panose="020B0509050101010101" pitchFamily="49" charset="-79"/>
              </a:rPr>
              <a:t>Soft Costs</a:t>
            </a:r>
          </a:p>
          <a:p>
            <a:pPr algn="ctr" eaLnBrk="1">
              <a:lnSpc>
                <a:spcPct val="94000"/>
              </a:lnSpc>
              <a:spcAft>
                <a:spcPct val="0"/>
              </a:spcAft>
            </a:pPr>
            <a:r>
              <a:rPr lang="en-US" altLang="en-US" sz="5400" b="1" dirty="0">
                <a:solidFill>
                  <a:srgbClr val="C00000"/>
                </a:solidFill>
                <a:latin typeface="Minion Pro SmBd" panose="02040603060306020203" pitchFamily="18" charset="0"/>
                <a:cs typeface="Miriam Fixed" panose="020B0509050101010101" pitchFamily="49" charset="-79"/>
              </a:rPr>
              <a:t>Contingencies</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$3.45m</a:t>
            </a:r>
          </a:p>
        </p:txBody>
      </p:sp>
    </p:spTree>
    <p:extLst>
      <p:ext uri="{BB962C8B-B14F-4D97-AF65-F5344CB8AC3E}">
        <p14:creationId xmlns:p14="http://schemas.microsoft.com/office/powerpoint/2010/main" val="1194983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 </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$3.45m</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$687,000 currently raised</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($500k from trustees, $187k from donations and pledges)</a:t>
            </a:r>
          </a:p>
        </p:txBody>
      </p:sp>
    </p:spTree>
    <p:extLst>
      <p:ext uri="{BB962C8B-B14F-4D97-AF65-F5344CB8AC3E}">
        <p14:creationId xmlns:p14="http://schemas.microsoft.com/office/powerpoint/2010/main" val="2048410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 </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$3.45m</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$687,000 currently raised</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Anticipated Bond</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$2.76m</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Includes</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$415,000 Contingency</a:t>
            </a:r>
          </a:p>
        </p:txBody>
      </p:sp>
    </p:spTree>
    <p:extLst>
      <p:ext uri="{BB962C8B-B14F-4D97-AF65-F5344CB8AC3E}">
        <p14:creationId xmlns:p14="http://schemas.microsoft.com/office/powerpoint/2010/main" val="33214788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 </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CM at risk with a guaranteed maximum price</a:t>
            </a:r>
          </a:p>
        </p:txBody>
      </p:sp>
    </p:spTree>
    <p:extLst>
      <p:ext uri="{BB962C8B-B14F-4D97-AF65-F5344CB8AC3E}">
        <p14:creationId xmlns:p14="http://schemas.microsoft.com/office/powerpoint/2010/main" val="650447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Total Project Budget</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 </a:t>
            </a: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CM at risk with a guaranteed maximum price</a:t>
            </a:r>
          </a:p>
          <a:p>
            <a:pPr algn="ctr" eaLnBrk="1">
              <a:lnSpc>
                <a:spcPct val="94000"/>
              </a:lnSpc>
              <a:spcAft>
                <a:spcPct val="0"/>
              </a:spcAft>
            </a:pPr>
            <a:endParaRPr lang="en-US" altLang="en-US" sz="5400" b="1" dirty="0">
              <a:solidFill>
                <a:schemeClr val="bg1">
                  <a:lumMod val="75000"/>
                </a:schemeClr>
              </a:solidFill>
              <a:latin typeface="Minion Pro SmBd" panose="02040603060306020203" pitchFamily="18" charset="0"/>
              <a:cs typeface="Miriam Fixed" panose="020B0509050101010101" pitchFamily="49" charset="-79"/>
            </a:endParaRPr>
          </a:p>
          <a:p>
            <a:pPr algn="ctr" eaLnBrk="1">
              <a:lnSpc>
                <a:spcPct val="94000"/>
              </a:lnSpc>
              <a:spcAft>
                <a:spcPct val="0"/>
              </a:spcAft>
            </a:pPr>
            <a:r>
              <a:rPr lang="en-US" altLang="en-US" sz="5400" b="1" dirty="0">
                <a:solidFill>
                  <a:schemeClr val="bg1">
                    <a:lumMod val="75000"/>
                  </a:schemeClr>
                </a:solidFill>
                <a:latin typeface="Minion Pro SmBd" panose="02040603060306020203" pitchFamily="18" charset="0"/>
                <a:cs typeface="Miriam Fixed" panose="020B0509050101010101" pitchFamily="49" charset="-79"/>
              </a:rPr>
              <a:t>Funds not spent in the budget are returned to the town</a:t>
            </a:r>
          </a:p>
        </p:txBody>
      </p:sp>
    </p:spTree>
    <p:extLst>
      <p:ext uri="{BB962C8B-B14F-4D97-AF65-F5344CB8AC3E}">
        <p14:creationId xmlns:p14="http://schemas.microsoft.com/office/powerpoint/2010/main" val="320517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 xmlns:a16="http://schemas.microsoft.com/office/drawing/2014/main" id="{2D2A6CB2-4C97-4A7A-97BE-4689DAB1AFAE}"/>
              </a:ext>
            </a:extLst>
          </p:cNvPr>
          <p:cNvGraphicFramePr>
            <a:graphicFrameLocks noChangeAspect="1"/>
          </p:cNvGraphicFramePr>
          <p:nvPr/>
        </p:nvGraphicFramePr>
        <p:xfrm>
          <a:off x="13648" y="0"/>
          <a:ext cx="10081261" cy="6720840"/>
        </p:xfrm>
        <a:graphic>
          <a:graphicData uri="http://schemas.openxmlformats.org/presentationml/2006/ole">
            <mc:AlternateContent xmlns:mc="http://schemas.openxmlformats.org/markup-compatibility/2006">
              <mc:Choice xmlns:v="urn:schemas-microsoft-com:vml" Requires="v">
                <p:oleObj spid="_x0000_s11277" name="Acrobat Document" r:id="rId4" imgW="24688698" imgH="16459200" progId="Acrobat.Document.11">
                  <p:embed/>
                </p:oleObj>
              </mc:Choice>
              <mc:Fallback>
                <p:oleObj name="Acrobat Document" r:id="rId4" imgW="24688698" imgH="16459200" progId="Acrobat.Document.11">
                  <p:embed/>
                  <p:pic>
                    <p:nvPicPr>
                      <p:cNvPr id="3" name="Object 2">
                        <a:extLst>
                          <a:ext uri="{FF2B5EF4-FFF2-40B4-BE49-F238E27FC236}">
                            <a16:creationId xmlns="" xmlns:a16="http://schemas.microsoft.com/office/drawing/2014/main" id="{2D2A6CB2-4C97-4A7A-97BE-4689DAB1AFAE}"/>
                          </a:ext>
                        </a:extLst>
                      </p:cNvPr>
                      <p:cNvPicPr/>
                      <p:nvPr/>
                    </p:nvPicPr>
                    <p:blipFill>
                      <a:blip r:embed="rId5"/>
                      <a:stretch>
                        <a:fillRect/>
                      </a:stretch>
                    </p:blipFill>
                    <p:spPr>
                      <a:xfrm>
                        <a:off x="13648" y="0"/>
                        <a:ext cx="10081261" cy="6720840"/>
                      </a:xfrm>
                      <a:prstGeom prst="rect">
                        <a:avLst/>
                      </a:prstGeom>
                    </p:spPr>
                  </p:pic>
                </p:oleObj>
              </mc:Fallback>
            </mc:AlternateContent>
          </a:graphicData>
        </a:graphic>
      </p:graphicFrame>
      <p:sp>
        <p:nvSpPr>
          <p:cNvPr id="6" name="TextBox 5">
            <a:extLst>
              <a:ext uri="{FF2B5EF4-FFF2-40B4-BE49-F238E27FC236}">
                <a16:creationId xmlns="" xmlns:a16="http://schemas.microsoft.com/office/drawing/2014/main" id="{1AA28214-4ED1-409C-90E0-A85CF7021A85}"/>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Freeform: Shape 1">
            <a:extLst>
              <a:ext uri="{FF2B5EF4-FFF2-40B4-BE49-F238E27FC236}">
                <a16:creationId xmlns="" xmlns:a16="http://schemas.microsoft.com/office/drawing/2014/main" id="{DE59E54A-78E8-45B3-B20C-E812822A98DF}"/>
              </a:ext>
            </a:extLst>
          </p:cNvPr>
          <p:cNvSpPr/>
          <p:nvPr/>
        </p:nvSpPr>
        <p:spPr bwMode="auto">
          <a:xfrm>
            <a:off x="1965278" y="1514901"/>
            <a:ext cx="4715301" cy="3193577"/>
          </a:xfrm>
          <a:custGeom>
            <a:avLst/>
            <a:gdLst>
              <a:gd name="connsiteX0" fmla="*/ 4715301 w 4715301"/>
              <a:gd name="connsiteY0" fmla="*/ 0 h 3193577"/>
              <a:gd name="connsiteX1" fmla="*/ 4715301 w 4715301"/>
              <a:gd name="connsiteY1" fmla="*/ 0 h 3193577"/>
              <a:gd name="connsiteX2" fmla="*/ 4653886 w 4715301"/>
              <a:gd name="connsiteY2" fmla="*/ 40944 h 3193577"/>
              <a:gd name="connsiteX3" fmla="*/ 2777319 w 4715301"/>
              <a:gd name="connsiteY3" fmla="*/ 40944 h 3193577"/>
              <a:gd name="connsiteX4" fmla="*/ 2777319 w 4715301"/>
              <a:gd name="connsiteY4" fmla="*/ 354842 h 3193577"/>
              <a:gd name="connsiteX5" fmla="*/ 2122226 w 4715301"/>
              <a:gd name="connsiteY5" fmla="*/ 354842 h 3193577"/>
              <a:gd name="connsiteX6" fmla="*/ 2122226 w 4715301"/>
              <a:gd name="connsiteY6" fmla="*/ 150126 h 3193577"/>
              <a:gd name="connsiteX7" fmla="*/ 682388 w 4715301"/>
              <a:gd name="connsiteY7" fmla="*/ 150126 h 3193577"/>
              <a:gd name="connsiteX8" fmla="*/ 682388 w 4715301"/>
              <a:gd name="connsiteY8" fmla="*/ 361666 h 3193577"/>
              <a:gd name="connsiteX9" fmla="*/ 0 w 4715301"/>
              <a:gd name="connsiteY9" fmla="*/ 361666 h 3193577"/>
              <a:gd name="connsiteX10" fmla="*/ 0 w 4715301"/>
              <a:gd name="connsiteY10" fmla="*/ 1241947 h 3193577"/>
              <a:gd name="connsiteX11" fmla="*/ 668740 w 4715301"/>
              <a:gd name="connsiteY11" fmla="*/ 1241947 h 3193577"/>
              <a:gd name="connsiteX12" fmla="*/ 668740 w 4715301"/>
              <a:gd name="connsiteY12" fmla="*/ 1317009 h 3193577"/>
              <a:gd name="connsiteX13" fmla="*/ 1535373 w 4715301"/>
              <a:gd name="connsiteY13" fmla="*/ 1317009 h 3193577"/>
              <a:gd name="connsiteX14" fmla="*/ 1535373 w 4715301"/>
              <a:gd name="connsiteY14" fmla="*/ 1692323 h 3193577"/>
              <a:gd name="connsiteX15" fmla="*/ 1774209 w 4715301"/>
              <a:gd name="connsiteY15" fmla="*/ 1692323 h 3193577"/>
              <a:gd name="connsiteX16" fmla="*/ 1774209 w 4715301"/>
              <a:gd name="connsiteY16" fmla="*/ 2524836 h 3193577"/>
              <a:gd name="connsiteX17" fmla="*/ 2101755 w 4715301"/>
              <a:gd name="connsiteY17" fmla="*/ 2524836 h 3193577"/>
              <a:gd name="connsiteX18" fmla="*/ 2101755 w 4715301"/>
              <a:gd name="connsiteY18" fmla="*/ 3193577 h 3193577"/>
              <a:gd name="connsiteX19" fmla="*/ 4715301 w 4715301"/>
              <a:gd name="connsiteY19" fmla="*/ 3193577 h 3193577"/>
              <a:gd name="connsiteX20" fmla="*/ 4715301 w 4715301"/>
              <a:gd name="connsiteY20" fmla="*/ 0 h 31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5301" h="3193577">
                <a:moveTo>
                  <a:pt x="4715301" y="0"/>
                </a:moveTo>
                <a:lnTo>
                  <a:pt x="4715301" y="0"/>
                </a:lnTo>
                <a:lnTo>
                  <a:pt x="4653886" y="40944"/>
                </a:lnTo>
                <a:lnTo>
                  <a:pt x="2777319" y="40944"/>
                </a:lnTo>
                <a:lnTo>
                  <a:pt x="2777319" y="354842"/>
                </a:lnTo>
                <a:lnTo>
                  <a:pt x="2122226" y="354842"/>
                </a:lnTo>
                <a:lnTo>
                  <a:pt x="2122226" y="150126"/>
                </a:lnTo>
                <a:lnTo>
                  <a:pt x="682388" y="150126"/>
                </a:lnTo>
                <a:lnTo>
                  <a:pt x="682388" y="361666"/>
                </a:lnTo>
                <a:lnTo>
                  <a:pt x="0" y="361666"/>
                </a:lnTo>
                <a:lnTo>
                  <a:pt x="0" y="1241947"/>
                </a:lnTo>
                <a:lnTo>
                  <a:pt x="668740" y="1241947"/>
                </a:lnTo>
                <a:lnTo>
                  <a:pt x="668740" y="1317009"/>
                </a:lnTo>
                <a:lnTo>
                  <a:pt x="1535373" y="1317009"/>
                </a:lnTo>
                <a:lnTo>
                  <a:pt x="1535373" y="1692323"/>
                </a:lnTo>
                <a:lnTo>
                  <a:pt x="1774209" y="1692323"/>
                </a:lnTo>
                <a:lnTo>
                  <a:pt x="1774209" y="2524836"/>
                </a:lnTo>
                <a:lnTo>
                  <a:pt x="2101755" y="2524836"/>
                </a:lnTo>
                <a:lnTo>
                  <a:pt x="2101755" y="3193577"/>
                </a:lnTo>
                <a:lnTo>
                  <a:pt x="4715301" y="3193577"/>
                </a:lnTo>
                <a:lnTo>
                  <a:pt x="4715301" y="0"/>
                </a:lnTo>
                <a:close/>
              </a:path>
            </a:pathLst>
          </a:custGeom>
          <a:noFill/>
          <a:ln w="635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8" name="TextBox 7">
            <a:extLst>
              <a:ext uri="{FF2B5EF4-FFF2-40B4-BE49-F238E27FC236}">
                <a16:creationId xmlns="" xmlns:a16="http://schemas.microsoft.com/office/drawing/2014/main" id="{75CF8A66-D4B6-4F2B-BB96-375B943246FC}"/>
              </a:ext>
            </a:extLst>
          </p:cNvPr>
          <p:cNvSpPr txBox="1"/>
          <p:nvPr/>
        </p:nvSpPr>
        <p:spPr>
          <a:xfrm>
            <a:off x="6945312" y="2332037"/>
            <a:ext cx="2590800" cy="2123658"/>
          </a:xfrm>
          <a:prstGeom prst="rect">
            <a:avLst/>
          </a:prstGeom>
          <a:solidFill>
            <a:schemeClr val="bg1">
              <a:alpha val="80000"/>
            </a:schemeClr>
          </a:solidFill>
        </p:spPr>
        <p:txBody>
          <a:bodyPr wrap="square" rtlCol="0">
            <a:spAutoFit/>
          </a:bodyPr>
          <a:lstStyle/>
          <a:p>
            <a:r>
              <a:rPr lang="en-US" sz="2400" b="1" dirty="0">
                <a:solidFill>
                  <a:srgbClr val="FF0000"/>
                </a:solidFill>
              </a:rPr>
              <a:t>Existing Library:</a:t>
            </a:r>
          </a:p>
          <a:p>
            <a:r>
              <a:rPr lang="en-US" b="1" dirty="0">
                <a:solidFill>
                  <a:srgbClr val="FF0000"/>
                </a:solidFill>
              </a:rPr>
              <a:t>LL = 4,849 sf</a:t>
            </a:r>
          </a:p>
          <a:p>
            <a:r>
              <a:rPr lang="en-US" b="1" dirty="0">
                <a:solidFill>
                  <a:srgbClr val="FF0000"/>
                </a:solidFill>
              </a:rPr>
              <a:t>ML = 8,769 sf</a:t>
            </a:r>
          </a:p>
          <a:p>
            <a:r>
              <a:rPr lang="en-US" b="1" dirty="0">
                <a:solidFill>
                  <a:srgbClr val="FF0000"/>
                </a:solidFill>
              </a:rPr>
              <a:t>UL = 1,631 sf</a:t>
            </a:r>
          </a:p>
          <a:p>
            <a:r>
              <a:rPr lang="en-US" b="1" dirty="0">
                <a:solidFill>
                  <a:srgbClr val="FF0000"/>
                </a:solidFill>
              </a:rPr>
              <a:t>Total = 15,249 sf</a:t>
            </a:r>
          </a:p>
          <a:p>
            <a:endParaRPr lang="en-US" b="1" dirty="0">
              <a:solidFill>
                <a:srgbClr val="FF0000"/>
              </a:solidFill>
            </a:endParaRPr>
          </a:p>
          <a:p>
            <a:endParaRPr lang="en-US" b="1" dirty="0">
              <a:solidFill>
                <a:srgbClr val="FF0000"/>
              </a:solidFill>
            </a:endParaRPr>
          </a:p>
        </p:txBody>
      </p:sp>
      <p:sp>
        <p:nvSpPr>
          <p:cNvPr id="4" name="Arrow: Down 3">
            <a:extLst>
              <a:ext uri="{FF2B5EF4-FFF2-40B4-BE49-F238E27FC236}">
                <a16:creationId xmlns="" xmlns:a16="http://schemas.microsoft.com/office/drawing/2014/main" id="{B998F15A-12B5-4580-984C-53EF3BFF3655}"/>
              </a:ext>
            </a:extLst>
          </p:cNvPr>
          <p:cNvSpPr/>
          <p:nvPr/>
        </p:nvSpPr>
        <p:spPr bwMode="auto">
          <a:xfrm>
            <a:off x="3211512" y="1286301"/>
            <a:ext cx="304800" cy="2286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7" name="Arrow: Down 6">
            <a:extLst>
              <a:ext uri="{FF2B5EF4-FFF2-40B4-BE49-F238E27FC236}">
                <a16:creationId xmlns="" xmlns:a16="http://schemas.microsoft.com/office/drawing/2014/main" id="{AC84700A-6825-4DD2-B564-8888B94DFB5E}"/>
              </a:ext>
            </a:extLst>
          </p:cNvPr>
          <p:cNvSpPr/>
          <p:nvPr/>
        </p:nvSpPr>
        <p:spPr bwMode="auto">
          <a:xfrm rot="16200000">
            <a:off x="3277420" y="3246120"/>
            <a:ext cx="304800" cy="2286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9" name="Arrow: Down 8">
            <a:extLst>
              <a:ext uri="{FF2B5EF4-FFF2-40B4-BE49-F238E27FC236}">
                <a16:creationId xmlns="" xmlns:a16="http://schemas.microsoft.com/office/drawing/2014/main" id="{27F37213-B672-44CC-9D56-FA24A054DC93}"/>
              </a:ext>
            </a:extLst>
          </p:cNvPr>
          <p:cNvSpPr/>
          <p:nvPr/>
        </p:nvSpPr>
        <p:spPr bwMode="auto">
          <a:xfrm>
            <a:off x="5649912" y="1259005"/>
            <a:ext cx="304800" cy="228600"/>
          </a:xfrm>
          <a:prstGeom prst="downArrow">
            <a:avLst/>
          </a:prstGeom>
          <a:solidFill>
            <a:srgbClr val="FF00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10" name="TextBox 9">
            <a:extLst>
              <a:ext uri="{FF2B5EF4-FFF2-40B4-BE49-F238E27FC236}">
                <a16:creationId xmlns="" xmlns:a16="http://schemas.microsoft.com/office/drawing/2014/main" id="{FEF804EB-912F-4140-B2DD-8A2016D89114}"/>
              </a:ext>
            </a:extLst>
          </p:cNvPr>
          <p:cNvSpPr txBox="1"/>
          <p:nvPr/>
        </p:nvSpPr>
        <p:spPr>
          <a:xfrm>
            <a:off x="3516312" y="889673"/>
            <a:ext cx="1184940" cy="369332"/>
          </a:xfrm>
          <a:prstGeom prst="rect">
            <a:avLst/>
          </a:prstGeom>
          <a:noFill/>
        </p:spPr>
        <p:txBody>
          <a:bodyPr wrap="none" rtlCol="0">
            <a:spAutoFit/>
          </a:bodyPr>
          <a:lstStyle/>
          <a:p>
            <a:r>
              <a:rPr lang="en-US" b="1" dirty="0">
                <a:solidFill>
                  <a:srgbClr val="FF0000"/>
                </a:solidFill>
              </a:rPr>
              <a:t>ENTRIES</a:t>
            </a:r>
          </a:p>
        </p:txBody>
      </p:sp>
    </p:spTree>
    <p:extLst>
      <p:ext uri="{BB962C8B-B14F-4D97-AF65-F5344CB8AC3E}">
        <p14:creationId xmlns:p14="http://schemas.microsoft.com/office/powerpoint/2010/main" val="704090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3 stories where patrons have changed their lives with the help of the library</a:t>
            </a:r>
          </a:p>
          <a:p>
            <a:pPr marL="90723" indent="0"/>
            <a:endParaRPr lang="en-US" dirty="0"/>
          </a:p>
          <a:p>
            <a:pPr lvl="1"/>
            <a:r>
              <a:rPr lang="en-US" dirty="0"/>
              <a:t>&gt; Tanya the nursing student</a:t>
            </a:r>
          </a:p>
          <a:p>
            <a:pPr lvl="1"/>
            <a:r>
              <a:rPr lang="en-US" dirty="0"/>
              <a:t>&gt; Joe the veteran</a:t>
            </a:r>
          </a:p>
          <a:p>
            <a:pPr lvl="1"/>
            <a:r>
              <a:rPr lang="en-US" dirty="0"/>
              <a:t>&gt; Richard the retiree</a:t>
            </a:r>
          </a:p>
          <a:p>
            <a:pPr marL="325091" lvl="1" indent="0"/>
            <a:r>
              <a:rPr lang="en-US" dirty="0"/>
              <a:t>	</a:t>
            </a:r>
          </a:p>
        </p:txBody>
      </p:sp>
      <p:sp>
        <p:nvSpPr>
          <p:cNvPr id="3" name="Title 2"/>
          <p:cNvSpPr>
            <a:spLocks noGrp="1"/>
          </p:cNvSpPr>
          <p:nvPr>
            <p:ph type="title"/>
          </p:nvPr>
        </p:nvSpPr>
        <p:spPr/>
        <p:txBody>
          <a:bodyPr/>
          <a:lstStyle/>
          <a:p>
            <a:pPr algn="ctr"/>
            <a:r>
              <a:rPr lang="en-US" dirty="0"/>
              <a:t>Libraries Transform Lives</a:t>
            </a:r>
          </a:p>
        </p:txBody>
      </p:sp>
    </p:spTree>
    <p:extLst>
      <p:ext uri="{BB962C8B-B14F-4D97-AF65-F5344CB8AC3E}">
        <p14:creationId xmlns:p14="http://schemas.microsoft.com/office/powerpoint/2010/main" val="8051729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 xmlns:a16="http://schemas.microsoft.com/office/drawing/2014/main" id="{2D2A6CB2-4C97-4A7A-97BE-4689DAB1AFAE}"/>
              </a:ext>
            </a:extLst>
          </p:cNvPr>
          <p:cNvGraphicFramePr>
            <a:graphicFrameLocks noChangeAspect="1"/>
          </p:cNvGraphicFramePr>
          <p:nvPr/>
        </p:nvGraphicFramePr>
        <p:xfrm>
          <a:off x="13648" y="0"/>
          <a:ext cx="10081261" cy="6720840"/>
        </p:xfrm>
        <a:graphic>
          <a:graphicData uri="http://schemas.openxmlformats.org/presentationml/2006/ole">
            <mc:AlternateContent xmlns:mc="http://schemas.openxmlformats.org/markup-compatibility/2006">
              <mc:Choice xmlns:v="urn:schemas-microsoft-com:vml" Requires="v">
                <p:oleObj spid="_x0000_s12301" name="Acrobat Document" r:id="rId4" imgW="24688698" imgH="16459200" progId="Acrobat.Document.11">
                  <p:embed/>
                </p:oleObj>
              </mc:Choice>
              <mc:Fallback>
                <p:oleObj name="Acrobat Document" r:id="rId4" imgW="24688698" imgH="16459200" progId="Acrobat.Document.11">
                  <p:embed/>
                  <p:pic>
                    <p:nvPicPr>
                      <p:cNvPr id="3" name="Object 2">
                        <a:extLst>
                          <a:ext uri="{FF2B5EF4-FFF2-40B4-BE49-F238E27FC236}">
                            <a16:creationId xmlns="" xmlns:a16="http://schemas.microsoft.com/office/drawing/2014/main" id="{2D2A6CB2-4C97-4A7A-97BE-4689DAB1AFAE}"/>
                          </a:ext>
                        </a:extLst>
                      </p:cNvPr>
                      <p:cNvPicPr/>
                      <p:nvPr/>
                    </p:nvPicPr>
                    <p:blipFill>
                      <a:blip r:embed="rId5"/>
                      <a:stretch>
                        <a:fillRect/>
                      </a:stretch>
                    </p:blipFill>
                    <p:spPr>
                      <a:xfrm>
                        <a:off x="13648" y="0"/>
                        <a:ext cx="10081261" cy="6720840"/>
                      </a:xfrm>
                      <a:prstGeom prst="rect">
                        <a:avLst/>
                      </a:prstGeom>
                    </p:spPr>
                  </p:pic>
                </p:oleObj>
              </mc:Fallback>
            </mc:AlternateContent>
          </a:graphicData>
        </a:graphic>
      </p:graphicFrame>
      <p:sp>
        <p:nvSpPr>
          <p:cNvPr id="6" name="TextBox 5">
            <a:extLst>
              <a:ext uri="{FF2B5EF4-FFF2-40B4-BE49-F238E27FC236}">
                <a16:creationId xmlns="" xmlns:a16="http://schemas.microsoft.com/office/drawing/2014/main" id="{1AA28214-4ED1-409C-90E0-A85CF7021A85}"/>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Freeform: Shape 1">
            <a:extLst>
              <a:ext uri="{FF2B5EF4-FFF2-40B4-BE49-F238E27FC236}">
                <a16:creationId xmlns="" xmlns:a16="http://schemas.microsoft.com/office/drawing/2014/main" id="{DE59E54A-78E8-45B3-B20C-E812822A98DF}"/>
              </a:ext>
            </a:extLst>
          </p:cNvPr>
          <p:cNvSpPr/>
          <p:nvPr/>
        </p:nvSpPr>
        <p:spPr bwMode="auto">
          <a:xfrm>
            <a:off x="1965278" y="1514901"/>
            <a:ext cx="4715301" cy="3193577"/>
          </a:xfrm>
          <a:custGeom>
            <a:avLst/>
            <a:gdLst>
              <a:gd name="connsiteX0" fmla="*/ 4715301 w 4715301"/>
              <a:gd name="connsiteY0" fmla="*/ 0 h 3193577"/>
              <a:gd name="connsiteX1" fmla="*/ 4715301 w 4715301"/>
              <a:gd name="connsiteY1" fmla="*/ 0 h 3193577"/>
              <a:gd name="connsiteX2" fmla="*/ 4653886 w 4715301"/>
              <a:gd name="connsiteY2" fmla="*/ 40944 h 3193577"/>
              <a:gd name="connsiteX3" fmla="*/ 2777319 w 4715301"/>
              <a:gd name="connsiteY3" fmla="*/ 40944 h 3193577"/>
              <a:gd name="connsiteX4" fmla="*/ 2777319 w 4715301"/>
              <a:gd name="connsiteY4" fmla="*/ 354842 h 3193577"/>
              <a:gd name="connsiteX5" fmla="*/ 2122226 w 4715301"/>
              <a:gd name="connsiteY5" fmla="*/ 354842 h 3193577"/>
              <a:gd name="connsiteX6" fmla="*/ 2122226 w 4715301"/>
              <a:gd name="connsiteY6" fmla="*/ 150126 h 3193577"/>
              <a:gd name="connsiteX7" fmla="*/ 682388 w 4715301"/>
              <a:gd name="connsiteY7" fmla="*/ 150126 h 3193577"/>
              <a:gd name="connsiteX8" fmla="*/ 682388 w 4715301"/>
              <a:gd name="connsiteY8" fmla="*/ 361666 h 3193577"/>
              <a:gd name="connsiteX9" fmla="*/ 0 w 4715301"/>
              <a:gd name="connsiteY9" fmla="*/ 361666 h 3193577"/>
              <a:gd name="connsiteX10" fmla="*/ 0 w 4715301"/>
              <a:gd name="connsiteY10" fmla="*/ 1241947 h 3193577"/>
              <a:gd name="connsiteX11" fmla="*/ 668740 w 4715301"/>
              <a:gd name="connsiteY11" fmla="*/ 1241947 h 3193577"/>
              <a:gd name="connsiteX12" fmla="*/ 668740 w 4715301"/>
              <a:gd name="connsiteY12" fmla="*/ 1317009 h 3193577"/>
              <a:gd name="connsiteX13" fmla="*/ 1535373 w 4715301"/>
              <a:gd name="connsiteY13" fmla="*/ 1317009 h 3193577"/>
              <a:gd name="connsiteX14" fmla="*/ 1535373 w 4715301"/>
              <a:gd name="connsiteY14" fmla="*/ 1692323 h 3193577"/>
              <a:gd name="connsiteX15" fmla="*/ 1774209 w 4715301"/>
              <a:gd name="connsiteY15" fmla="*/ 1692323 h 3193577"/>
              <a:gd name="connsiteX16" fmla="*/ 1774209 w 4715301"/>
              <a:gd name="connsiteY16" fmla="*/ 2524836 h 3193577"/>
              <a:gd name="connsiteX17" fmla="*/ 2101755 w 4715301"/>
              <a:gd name="connsiteY17" fmla="*/ 2524836 h 3193577"/>
              <a:gd name="connsiteX18" fmla="*/ 2101755 w 4715301"/>
              <a:gd name="connsiteY18" fmla="*/ 3193577 h 3193577"/>
              <a:gd name="connsiteX19" fmla="*/ 4715301 w 4715301"/>
              <a:gd name="connsiteY19" fmla="*/ 3193577 h 3193577"/>
              <a:gd name="connsiteX20" fmla="*/ 4715301 w 4715301"/>
              <a:gd name="connsiteY20" fmla="*/ 0 h 31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5301" h="3193577">
                <a:moveTo>
                  <a:pt x="4715301" y="0"/>
                </a:moveTo>
                <a:lnTo>
                  <a:pt x="4715301" y="0"/>
                </a:lnTo>
                <a:lnTo>
                  <a:pt x="4653886" y="40944"/>
                </a:lnTo>
                <a:lnTo>
                  <a:pt x="2777319" y="40944"/>
                </a:lnTo>
                <a:lnTo>
                  <a:pt x="2777319" y="354842"/>
                </a:lnTo>
                <a:lnTo>
                  <a:pt x="2122226" y="354842"/>
                </a:lnTo>
                <a:lnTo>
                  <a:pt x="2122226" y="150126"/>
                </a:lnTo>
                <a:lnTo>
                  <a:pt x="682388" y="150126"/>
                </a:lnTo>
                <a:lnTo>
                  <a:pt x="682388" y="361666"/>
                </a:lnTo>
                <a:lnTo>
                  <a:pt x="0" y="361666"/>
                </a:lnTo>
                <a:lnTo>
                  <a:pt x="0" y="1241947"/>
                </a:lnTo>
                <a:lnTo>
                  <a:pt x="668740" y="1241947"/>
                </a:lnTo>
                <a:lnTo>
                  <a:pt x="668740" y="1317009"/>
                </a:lnTo>
                <a:lnTo>
                  <a:pt x="1535373" y="1317009"/>
                </a:lnTo>
                <a:lnTo>
                  <a:pt x="1535373" y="1692323"/>
                </a:lnTo>
                <a:lnTo>
                  <a:pt x="1774209" y="1692323"/>
                </a:lnTo>
                <a:lnTo>
                  <a:pt x="1774209" y="2524836"/>
                </a:lnTo>
                <a:lnTo>
                  <a:pt x="2101755" y="2524836"/>
                </a:lnTo>
                <a:lnTo>
                  <a:pt x="2101755" y="3193577"/>
                </a:lnTo>
                <a:lnTo>
                  <a:pt x="4715301" y="3193577"/>
                </a:lnTo>
                <a:lnTo>
                  <a:pt x="4715301" y="0"/>
                </a:lnTo>
                <a:close/>
              </a:path>
            </a:pathLst>
          </a:custGeom>
          <a:noFill/>
          <a:ln w="635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8" name="TextBox 7">
            <a:extLst>
              <a:ext uri="{FF2B5EF4-FFF2-40B4-BE49-F238E27FC236}">
                <a16:creationId xmlns="" xmlns:a16="http://schemas.microsoft.com/office/drawing/2014/main" id="{75CF8A66-D4B6-4F2B-BB96-375B943246FC}"/>
              </a:ext>
            </a:extLst>
          </p:cNvPr>
          <p:cNvSpPr txBox="1"/>
          <p:nvPr/>
        </p:nvSpPr>
        <p:spPr>
          <a:xfrm>
            <a:off x="6945312" y="2332037"/>
            <a:ext cx="2590800" cy="2123658"/>
          </a:xfrm>
          <a:prstGeom prst="rect">
            <a:avLst/>
          </a:prstGeom>
          <a:solidFill>
            <a:schemeClr val="bg1">
              <a:alpha val="80000"/>
            </a:schemeClr>
          </a:solidFill>
        </p:spPr>
        <p:txBody>
          <a:bodyPr wrap="square" rtlCol="0">
            <a:spAutoFit/>
          </a:bodyPr>
          <a:lstStyle/>
          <a:p>
            <a:r>
              <a:rPr lang="en-US" sz="2400" b="1" dirty="0">
                <a:solidFill>
                  <a:srgbClr val="FF0000"/>
                </a:solidFill>
              </a:rPr>
              <a:t>Existing Library:</a:t>
            </a:r>
          </a:p>
          <a:p>
            <a:r>
              <a:rPr lang="en-US" b="1" dirty="0">
                <a:solidFill>
                  <a:srgbClr val="FF0000"/>
                </a:solidFill>
              </a:rPr>
              <a:t>LL = 4,849 sf</a:t>
            </a:r>
          </a:p>
          <a:p>
            <a:r>
              <a:rPr lang="en-US" b="1" dirty="0">
                <a:solidFill>
                  <a:srgbClr val="FF0000"/>
                </a:solidFill>
              </a:rPr>
              <a:t>ML = 8,769 sf</a:t>
            </a:r>
          </a:p>
          <a:p>
            <a:r>
              <a:rPr lang="en-US" b="1" dirty="0">
                <a:solidFill>
                  <a:srgbClr val="FF0000"/>
                </a:solidFill>
              </a:rPr>
              <a:t>UL = 1,631 sf</a:t>
            </a:r>
          </a:p>
          <a:p>
            <a:r>
              <a:rPr lang="en-US" b="1" dirty="0">
                <a:solidFill>
                  <a:srgbClr val="FF0000"/>
                </a:solidFill>
              </a:rPr>
              <a:t>Total = 15,249 sf</a:t>
            </a:r>
          </a:p>
          <a:p>
            <a:endParaRPr lang="en-US" b="1" dirty="0">
              <a:solidFill>
                <a:srgbClr val="FF0000"/>
              </a:solidFill>
            </a:endParaRPr>
          </a:p>
          <a:p>
            <a:endParaRPr lang="en-US" b="1" dirty="0">
              <a:solidFill>
                <a:srgbClr val="FF0000"/>
              </a:solidFill>
            </a:endParaRPr>
          </a:p>
        </p:txBody>
      </p:sp>
      <p:sp>
        <p:nvSpPr>
          <p:cNvPr id="4" name="Arrow: Down 3">
            <a:extLst>
              <a:ext uri="{FF2B5EF4-FFF2-40B4-BE49-F238E27FC236}">
                <a16:creationId xmlns="" xmlns:a16="http://schemas.microsoft.com/office/drawing/2014/main" id="{B998F15A-12B5-4580-984C-53EF3BFF3655}"/>
              </a:ext>
            </a:extLst>
          </p:cNvPr>
          <p:cNvSpPr/>
          <p:nvPr/>
        </p:nvSpPr>
        <p:spPr bwMode="auto">
          <a:xfrm>
            <a:off x="3211512" y="1286301"/>
            <a:ext cx="304800" cy="2286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7" name="Arrow: Down 6">
            <a:extLst>
              <a:ext uri="{FF2B5EF4-FFF2-40B4-BE49-F238E27FC236}">
                <a16:creationId xmlns="" xmlns:a16="http://schemas.microsoft.com/office/drawing/2014/main" id="{AC84700A-6825-4DD2-B564-8888B94DFB5E}"/>
              </a:ext>
            </a:extLst>
          </p:cNvPr>
          <p:cNvSpPr/>
          <p:nvPr/>
        </p:nvSpPr>
        <p:spPr bwMode="auto">
          <a:xfrm rot="16200000">
            <a:off x="3277420" y="3246120"/>
            <a:ext cx="304800" cy="2286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9" name="Arrow: Down 8">
            <a:extLst>
              <a:ext uri="{FF2B5EF4-FFF2-40B4-BE49-F238E27FC236}">
                <a16:creationId xmlns="" xmlns:a16="http://schemas.microsoft.com/office/drawing/2014/main" id="{27F37213-B672-44CC-9D56-FA24A054DC93}"/>
              </a:ext>
            </a:extLst>
          </p:cNvPr>
          <p:cNvSpPr/>
          <p:nvPr/>
        </p:nvSpPr>
        <p:spPr bwMode="auto">
          <a:xfrm>
            <a:off x="5649912" y="1259005"/>
            <a:ext cx="304800" cy="228600"/>
          </a:xfrm>
          <a:prstGeom prst="downArrow">
            <a:avLst/>
          </a:prstGeom>
          <a:solidFill>
            <a:srgbClr val="FF00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10" name="TextBox 9">
            <a:extLst>
              <a:ext uri="{FF2B5EF4-FFF2-40B4-BE49-F238E27FC236}">
                <a16:creationId xmlns="" xmlns:a16="http://schemas.microsoft.com/office/drawing/2014/main" id="{FEF804EB-912F-4140-B2DD-8A2016D89114}"/>
              </a:ext>
            </a:extLst>
          </p:cNvPr>
          <p:cNvSpPr txBox="1"/>
          <p:nvPr/>
        </p:nvSpPr>
        <p:spPr>
          <a:xfrm>
            <a:off x="3516312" y="889673"/>
            <a:ext cx="1184940" cy="369332"/>
          </a:xfrm>
          <a:prstGeom prst="rect">
            <a:avLst/>
          </a:prstGeom>
          <a:noFill/>
        </p:spPr>
        <p:txBody>
          <a:bodyPr wrap="none" rtlCol="0">
            <a:spAutoFit/>
          </a:bodyPr>
          <a:lstStyle/>
          <a:p>
            <a:r>
              <a:rPr lang="en-US" b="1" dirty="0">
                <a:solidFill>
                  <a:srgbClr val="FF0000"/>
                </a:solidFill>
              </a:rPr>
              <a:t>ENTRIES</a:t>
            </a:r>
          </a:p>
        </p:txBody>
      </p:sp>
      <p:sp>
        <p:nvSpPr>
          <p:cNvPr id="5" name="Rectangle: Rounded Corners 4">
            <a:extLst>
              <a:ext uri="{FF2B5EF4-FFF2-40B4-BE49-F238E27FC236}">
                <a16:creationId xmlns="" xmlns:a16="http://schemas.microsoft.com/office/drawing/2014/main" id="{FDFE285C-9CD0-4088-9AFC-A5B7E5A76D6D}"/>
              </a:ext>
            </a:extLst>
          </p:cNvPr>
          <p:cNvSpPr/>
          <p:nvPr/>
        </p:nvSpPr>
        <p:spPr bwMode="auto">
          <a:xfrm>
            <a:off x="4354512" y="1646237"/>
            <a:ext cx="990600" cy="1219200"/>
          </a:xfrm>
          <a:prstGeom prst="roundRect">
            <a:avLst/>
          </a:prstGeom>
          <a:noFill/>
          <a:ln w="508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11" name="TextBox 10">
            <a:extLst>
              <a:ext uri="{FF2B5EF4-FFF2-40B4-BE49-F238E27FC236}">
                <a16:creationId xmlns="" xmlns:a16="http://schemas.microsoft.com/office/drawing/2014/main" id="{9F7AECB5-122F-4B4D-961F-C5CB3570D091}"/>
              </a:ext>
            </a:extLst>
          </p:cNvPr>
          <p:cNvSpPr txBox="1"/>
          <p:nvPr/>
        </p:nvSpPr>
        <p:spPr>
          <a:xfrm>
            <a:off x="4422138" y="2147371"/>
            <a:ext cx="911340" cy="369332"/>
          </a:xfrm>
          <a:prstGeom prst="rect">
            <a:avLst/>
          </a:prstGeom>
          <a:noFill/>
        </p:spPr>
        <p:txBody>
          <a:bodyPr wrap="none" rtlCol="0">
            <a:spAutoFit/>
          </a:bodyPr>
          <a:lstStyle/>
          <a:p>
            <a:r>
              <a:rPr lang="en-US" b="1" dirty="0">
                <a:solidFill>
                  <a:srgbClr val="FF0000"/>
                </a:solidFill>
              </a:rPr>
              <a:t>STAFF</a:t>
            </a:r>
          </a:p>
        </p:txBody>
      </p:sp>
      <p:sp>
        <p:nvSpPr>
          <p:cNvPr id="13" name="Freeform: Shape 12">
            <a:extLst>
              <a:ext uri="{FF2B5EF4-FFF2-40B4-BE49-F238E27FC236}">
                <a16:creationId xmlns="" xmlns:a16="http://schemas.microsoft.com/office/drawing/2014/main" id="{1B1C0F9B-ECC8-41A2-8460-7AE0DACDEDDF}"/>
              </a:ext>
            </a:extLst>
          </p:cNvPr>
          <p:cNvSpPr/>
          <p:nvPr/>
        </p:nvSpPr>
        <p:spPr bwMode="auto">
          <a:xfrm>
            <a:off x="3341748" y="2067636"/>
            <a:ext cx="2519965" cy="1056453"/>
          </a:xfrm>
          <a:custGeom>
            <a:avLst/>
            <a:gdLst>
              <a:gd name="connsiteX0" fmla="*/ 22425 w 2519965"/>
              <a:gd name="connsiteY0" fmla="*/ 0 h 1056453"/>
              <a:gd name="connsiteX1" fmla="*/ 29249 w 2519965"/>
              <a:gd name="connsiteY1" fmla="*/ 252483 h 1056453"/>
              <a:gd name="connsiteX2" fmla="*/ 309028 w 2519965"/>
              <a:gd name="connsiteY2" fmla="*/ 279779 h 1056453"/>
              <a:gd name="connsiteX3" fmla="*/ 807171 w 2519965"/>
              <a:gd name="connsiteY3" fmla="*/ 368489 h 1056453"/>
              <a:gd name="connsiteX4" fmla="*/ 943649 w 2519965"/>
              <a:gd name="connsiteY4" fmla="*/ 675564 h 1056453"/>
              <a:gd name="connsiteX5" fmla="*/ 1298491 w 2519965"/>
              <a:gd name="connsiteY5" fmla="*/ 900752 h 1056453"/>
              <a:gd name="connsiteX6" fmla="*/ 1728395 w 2519965"/>
              <a:gd name="connsiteY6" fmla="*/ 1037230 h 1056453"/>
              <a:gd name="connsiteX7" fmla="*/ 2376664 w 2519965"/>
              <a:gd name="connsiteY7" fmla="*/ 1003110 h 1056453"/>
              <a:gd name="connsiteX8" fmla="*/ 2519965 w 2519965"/>
              <a:gd name="connsiteY8" fmla="*/ 559558 h 105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965" h="1056453">
                <a:moveTo>
                  <a:pt x="22425" y="0"/>
                </a:moveTo>
                <a:cubicBezTo>
                  <a:pt x="1953" y="102926"/>
                  <a:pt x="-18518" y="205853"/>
                  <a:pt x="29249" y="252483"/>
                </a:cubicBezTo>
                <a:cubicBezTo>
                  <a:pt x="77016" y="299113"/>
                  <a:pt x="179374" y="260445"/>
                  <a:pt x="309028" y="279779"/>
                </a:cubicBezTo>
                <a:cubicBezTo>
                  <a:pt x="438682" y="299113"/>
                  <a:pt x="701401" y="302525"/>
                  <a:pt x="807171" y="368489"/>
                </a:cubicBezTo>
                <a:cubicBezTo>
                  <a:pt x="912941" y="434453"/>
                  <a:pt x="861763" y="586854"/>
                  <a:pt x="943649" y="675564"/>
                </a:cubicBezTo>
                <a:cubicBezTo>
                  <a:pt x="1025535" y="764274"/>
                  <a:pt x="1167700" y="840474"/>
                  <a:pt x="1298491" y="900752"/>
                </a:cubicBezTo>
                <a:cubicBezTo>
                  <a:pt x="1429282" y="961030"/>
                  <a:pt x="1548700" y="1020170"/>
                  <a:pt x="1728395" y="1037230"/>
                </a:cubicBezTo>
                <a:cubicBezTo>
                  <a:pt x="1908090" y="1054290"/>
                  <a:pt x="2244736" y="1082722"/>
                  <a:pt x="2376664" y="1003110"/>
                </a:cubicBezTo>
                <a:cubicBezTo>
                  <a:pt x="2508592" y="923498"/>
                  <a:pt x="2514278" y="741528"/>
                  <a:pt x="2519965" y="559558"/>
                </a:cubicBezTo>
              </a:path>
            </a:pathLst>
          </a:custGeom>
          <a:noFill/>
          <a:ln w="25400" cap="flat" cmpd="sng" algn="ctr">
            <a:solidFill>
              <a:srgbClr val="FF0000"/>
            </a:solidFill>
            <a:prstDash val="sysDot"/>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14" name="Freeform: Shape 13">
            <a:extLst>
              <a:ext uri="{FF2B5EF4-FFF2-40B4-BE49-F238E27FC236}">
                <a16:creationId xmlns="" xmlns:a16="http://schemas.microsoft.com/office/drawing/2014/main" id="{C00ECF65-D73F-4B68-BD43-9B1AB9FE8FDC}"/>
              </a:ext>
            </a:extLst>
          </p:cNvPr>
          <p:cNvSpPr/>
          <p:nvPr/>
        </p:nvSpPr>
        <p:spPr bwMode="auto">
          <a:xfrm>
            <a:off x="2593075" y="2255837"/>
            <a:ext cx="1714604" cy="971859"/>
          </a:xfrm>
          <a:custGeom>
            <a:avLst/>
            <a:gdLst>
              <a:gd name="connsiteX0" fmla="*/ 1214650 w 1714604"/>
              <a:gd name="connsiteY0" fmla="*/ 930478 h 930478"/>
              <a:gd name="connsiteX1" fmla="*/ 1487606 w 1714604"/>
              <a:gd name="connsiteY1" fmla="*/ 780352 h 930478"/>
              <a:gd name="connsiteX2" fmla="*/ 1699146 w 1714604"/>
              <a:gd name="connsiteY2" fmla="*/ 609755 h 930478"/>
              <a:gd name="connsiteX3" fmla="*/ 1665026 w 1714604"/>
              <a:gd name="connsiteY3" fmla="*/ 193498 h 930478"/>
              <a:gd name="connsiteX4" fmla="*/ 1398895 w 1714604"/>
              <a:gd name="connsiteY4" fmla="*/ 2430 h 930478"/>
              <a:gd name="connsiteX5" fmla="*/ 975815 w 1714604"/>
              <a:gd name="connsiteY5" fmla="*/ 91140 h 930478"/>
              <a:gd name="connsiteX6" fmla="*/ 627797 w 1714604"/>
              <a:gd name="connsiteY6" fmla="*/ 173027 h 930478"/>
              <a:gd name="connsiteX7" fmla="*/ 0 w 1714604"/>
              <a:gd name="connsiteY7" fmla="*/ 22901 h 93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604" h="930478">
                <a:moveTo>
                  <a:pt x="1214650" y="930478"/>
                </a:moveTo>
                <a:cubicBezTo>
                  <a:pt x="1310753" y="882142"/>
                  <a:pt x="1406857" y="833806"/>
                  <a:pt x="1487606" y="780352"/>
                </a:cubicBezTo>
                <a:cubicBezTo>
                  <a:pt x="1568355" y="726898"/>
                  <a:pt x="1669576" y="707564"/>
                  <a:pt x="1699146" y="609755"/>
                </a:cubicBezTo>
                <a:cubicBezTo>
                  <a:pt x="1728716" y="511946"/>
                  <a:pt x="1715068" y="294719"/>
                  <a:pt x="1665026" y="193498"/>
                </a:cubicBezTo>
                <a:cubicBezTo>
                  <a:pt x="1614984" y="92277"/>
                  <a:pt x="1513764" y="19490"/>
                  <a:pt x="1398895" y="2430"/>
                </a:cubicBezTo>
                <a:cubicBezTo>
                  <a:pt x="1284027" y="-14630"/>
                  <a:pt x="1104331" y="62707"/>
                  <a:pt x="975815" y="91140"/>
                </a:cubicBezTo>
                <a:cubicBezTo>
                  <a:pt x="847299" y="119573"/>
                  <a:pt x="790433" y="184400"/>
                  <a:pt x="627797" y="173027"/>
                </a:cubicBezTo>
                <a:cubicBezTo>
                  <a:pt x="465161" y="161654"/>
                  <a:pt x="232580" y="92277"/>
                  <a:pt x="0" y="22901"/>
                </a:cubicBezTo>
              </a:path>
            </a:pathLst>
          </a:custGeom>
          <a:noFill/>
          <a:ln w="25400" cap="flat" cmpd="sng" algn="ctr">
            <a:solidFill>
              <a:srgbClr val="FF0000"/>
            </a:solidFill>
            <a:prstDash val="sysDot"/>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3084618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 xmlns:a16="http://schemas.microsoft.com/office/drawing/2014/main" id="{2D2A6CB2-4C97-4A7A-97BE-4689DAB1AFAE}"/>
              </a:ext>
            </a:extLst>
          </p:cNvPr>
          <p:cNvGraphicFramePr>
            <a:graphicFrameLocks noChangeAspect="1"/>
          </p:cNvGraphicFramePr>
          <p:nvPr/>
        </p:nvGraphicFramePr>
        <p:xfrm>
          <a:off x="13648" y="0"/>
          <a:ext cx="10081261" cy="6720840"/>
        </p:xfrm>
        <a:graphic>
          <a:graphicData uri="http://schemas.openxmlformats.org/presentationml/2006/ole">
            <mc:AlternateContent xmlns:mc="http://schemas.openxmlformats.org/markup-compatibility/2006">
              <mc:Choice xmlns:v="urn:schemas-microsoft-com:vml" Requires="v">
                <p:oleObj spid="_x0000_s13325" name="Acrobat Document" r:id="rId4" imgW="24688698" imgH="16459200" progId="Acrobat.Document.11">
                  <p:embed/>
                </p:oleObj>
              </mc:Choice>
              <mc:Fallback>
                <p:oleObj name="Acrobat Document" r:id="rId4" imgW="24688698" imgH="16459200" progId="Acrobat.Document.11">
                  <p:embed/>
                  <p:pic>
                    <p:nvPicPr>
                      <p:cNvPr id="3" name="Object 2">
                        <a:extLst>
                          <a:ext uri="{FF2B5EF4-FFF2-40B4-BE49-F238E27FC236}">
                            <a16:creationId xmlns="" xmlns:a16="http://schemas.microsoft.com/office/drawing/2014/main" id="{2D2A6CB2-4C97-4A7A-97BE-4689DAB1AFAE}"/>
                          </a:ext>
                        </a:extLst>
                      </p:cNvPr>
                      <p:cNvPicPr/>
                      <p:nvPr/>
                    </p:nvPicPr>
                    <p:blipFill>
                      <a:blip r:embed="rId5"/>
                      <a:stretch>
                        <a:fillRect/>
                      </a:stretch>
                    </p:blipFill>
                    <p:spPr>
                      <a:xfrm>
                        <a:off x="13648" y="0"/>
                        <a:ext cx="10081261" cy="6720840"/>
                      </a:xfrm>
                      <a:prstGeom prst="rect">
                        <a:avLst/>
                      </a:prstGeom>
                    </p:spPr>
                  </p:pic>
                </p:oleObj>
              </mc:Fallback>
            </mc:AlternateContent>
          </a:graphicData>
        </a:graphic>
      </p:graphicFrame>
      <p:sp>
        <p:nvSpPr>
          <p:cNvPr id="6" name="TextBox 5">
            <a:extLst>
              <a:ext uri="{FF2B5EF4-FFF2-40B4-BE49-F238E27FC236}">
                <a16:creationId xmlns="" xmlns:a16="http://schemas.microsoft.com/office/drawing/2014/main" id="{1AA28214-4ED1-409C-90E0-A85CF7021A85}"/>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Freeform: Shape 1">
            <a:extLst>
              <a:ext uri="{FF2B5EF4-FFF2-40B4-BE49-F238E27FC236}">
                <a16:creationId xmlns="" xmlns:a16="http://schemas.microsoft.com/office/drawing/2014/main" id="{DE59E54A-78E8-45B3-B20C-E812822A98DF}"/>
              </a:ext>
            </a:extLst>
          </p:cNvPr>
          <p:cNvSpPr/>
          <p:nvPr/>
        </p:nvSpPr>
        <p:spPr bwMode="auto">
          <a:xfrm>
            <a:off x="1965278" y="1514901"/>
            <a:ext cx="4715301" cy="3193577"/>
          </a:xfrm>
          <a:custGeom>
            <a:avLst/>
            <a:gdLst>
              <a:gd name="connsiteX0" fmla="*/ 4715301 w 4715301"/>
              <a:gd name="connsiteY0" fmla="*/ 0 h 3193577"/>
              <a:gd name="connsiteX1" fmla="*/ 4715301 w 4715301"/>
              <a:gd name="connsiteY1" fmla="*/ 0 h 3193577"/>
              <a:gd name="connsiteX2" fmla="*/ 4653886 w 4715301"/>
              <a:gd name="connsiteY2" fmla="*/ 40944 h 3193577"/>
              <a:gd name="connsiteX3" fmla="*/ 2777319 w 4715301"/>
              <a:gd name="connsiteY3" fmla="*/ 40944 h 3193577"/>
              <a:gd name="connsiteX4" fmla="*/ 2777319 w 4715301"/>
              <a:gd name="connsiteY4" fmla="*/ 354842 h 3193577"/>
              <a:gd name="connsiteX5" fmla="*/ 2122226 w 4715301"/>
              <a:gd name="connsiteY5" fmla="*/ 354842 h 3193577"/>
              <a:gd name="connsiteX6" fmla="*/ 2122226 w 4715301"/>
              <a:gd name="connsiteY6" fmla="*/ 150126 h 3193577"/>
              <a:gd name="connsiteX7" fmla="*/ 682388 w 4715301"/>
              <a:gd name="connsiteY7" fmla="*/ 150126 h 3193577"/>
              <a:gd name="connsiteX8" fmla="*/ 682388 w 4715301"/>
              <a:gd name="connsiteY8" fmla="*/ 361666 h 3193577"/>
              <a:gd name="connsiteX9" fmla="*/ 0 w 4715301"/>
              <a:gd name="connsiteY9" fmla="*/ 361666 h 3193577"/>
              <a:gd name="connsiteX10" fmla="*/ 0 w 4715301"/>
              <a:gd name="connsiteY10" fmla="*/ 1241947 h 3193577"/>
              <a:gd name="connsiteX11" fmla="*/ 668740 w 4715301"/>
              <a:gd name="connsiteY11" fmla="*/ 1241947 h 3193577"/>
              <a:gd name="connsiteX12" fmla="*/ 668740 w 4715301"/>
              <a:gd name="connsiteY12" fmla="*/ 1317009 h 3193577"/>
              <a:gd name="connsiteX13" fmla="*/ 1535373 w 4715301"/>
              <a:gd name="connsiteY13" fmla="*/ 1317009 h 3193577"/>
              <a:gd name="connsiteX14" fmla="*/ 1535373 w 4715301"/>
              <a:gd name="connsiteY14" fmla="*/ 1692323 h 3193577"/>
              <a:gd name="connsiteX15" fmla="*/ 1774209 w 4715301"/>
              <a:gd name="connsiteY15" fmla="*/ 1692323 h 3193577"/>
              <a:gd name="connsiteX16" fmla="*/ 1774209 w 4715301"/>
              <a:gd name="connsiteY16" fmla="*/ 2524836 h 3193577"/>
              <a:gd name="connsiteX17" fmla="*/ 2101755 w 4715301"/>
              <a:gd name="connsiteY17" fmla="*/ 2524836 h 3193577"/>
              <a:gd name="connsiteX18" fmla="*/ 2101755 w 4715301"/>
              <a:gd name="connsiteY18" fmla="*/ 3193577 h 3193577"/>
              <a:gd name="connsiteX19" fmla="*/ 4715301 w 4715301"/>
              <a:gd name="connsiteY19" fmla="*/ 3193577 h 3193577"/>
              <a:gd name="connsiteX20" fmla="*/ 4715301 w 4715301"/>
              <a:gd name="connsiteY20" fmla="*/ 0 h 31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5301" h="3193577">
                <a:moveTo>
                  <a:pt x="4715301" y="0"/>
                </a:moveTo>
                <a:lnTo>
                  <a:pt x="4715301" y="0"/>
                </a:lnTo>
                <a:lnTo>
                  <a:pt x="4653886" y="40944"/>
                </a:lnTo>
                <a:lnTo>
                  <a:pt x="2777319" y="40944"/>
                </a:lnTo>
                <a:lnTo>
                  <a:pt x="2777319" y="354842"/>
                </a:lnTo>
                <a:lnTo>
                  <a:pt x="2122226" y="354842"/>
                </a:lnTo>
                <a:lnTo>
                  <a:pt x="2122226" y="150126"/>
                </a:lnTo>
                <a:lnTo>
                  <a:pt x="682388" y="150126"/>
                </a:lnTo>
                <a:lnTo>
                  <a:pt x="682388" y="361666"/>
                </a:lnTo>
                <a:lnTo>
                  <a:pt x="0" y="361666"/>
                </a:lnTo>
                <a:lnTo>
                  <a:pt x="0" y="1241947"/>
                </a:lnTo>
                <a:lnTo>
                  <a:pt x="668740" y="1241947"/>
                </a:lnTo>
                <a:lnTo>
                  <a:pt x="668740" y="1317009"/>
                </a:lnTo>
                <a:lnTo>
                  <a:pt x="1535373" y="1317009"/>
                </a:lnTo>
                <a:lnTo>
                  <a:pt x="1535373" y="1692323"/>
                </a:lnTo>
                <a:lnTo>
                  <a:pt x="1774209" y="1692323"/>
                </a:lnTo>
                <a:lnTo>
                  <a:pt x="1774209" y="2524836"/>
                </a:lnTo>
                <a:lnTo>
                  <a:pt x="2101755" y="2524836"/>
                </a:lnTo>
                <a:lnTo>
                  <a:pt x="2101755" y="3193577"/>
                </a:lnTo>
                <a:lnTo>
                  <a:pt x="4715301" y="3193577"/>
                </a:lnTo>
                <a:lnTo>
                  <a:pt x="4715301" y="0"/>
                </a:lnTo>
                <a:close/>
              </a:path>
            </a:pathLst>
          </a:custGeom>
          <a:noFill/>
          <a:ln w="635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8" name="TextBox 7">
            <a:extLst>
              <a:ext uri="{FF2B5EF4-FFF2-40B4-BE49-F238E27FC236}">
                <a16:creationId xmlns="" xmlns:a16="http://schemas.microsoft.com/office/drawing/2014/main" id="{75CF8A66-D4B6-4F2B-BB96-375B943246FC}"/>
              </a:ext>
            </a:extLst>
          </p:cNvPr>
          <p:cNvSpPr txBox="1"/>
          <p:nvPr/>
        </p:nvSpPr>
        <p:spPr>
          <a:xfrm>
            <a:off x="6945312" y="2332037"/>
            <a:ext cx="2590800" cy="2123658"/>
          </a:xfrm>
          <a:prstGeom prst="rect">
            <a:avLst/>
          </a:prstGeom>
          <a:solidFill>
            <a:schemeClr val="bg1">
              <a:alpha val="80000"/>
            </a:schemeClr>
          </a:solidFill>
        </p:spPr>
        <p:txBody>
          <a:bodyPr wrap="square" rtlCol="0">
            <a:spAutoFit/>
          </a:bodyPr>
          <a:lstStyle/>
          <a:p>
            <a:r>
              <a:rPr lang="en-US" sz="2400" b="1" dirty="0">
                <a:solidFill>
                  <a:srgbClr val="FF0000"/>
                </a:solidFill>
              </a:rPr>
              <a:t>Existing Library:</a:t>
            </a:r>
          </a:p>
          <a:p>
            <a:r>
              <a:rPr lang="en-US" b="1" dirty="0">
                <a:solidFill>
                  <a:srgbClr val="FF0000"/>
                </a:solidFill>
              </a:rPr>
              <a:t>LL = 4,849 sf</a:t>
            </a:r>
          </a:p>
          <a:p>
            <a:r>
              <a:rPr lang="en-US" b="1" dirty="0">
                <a:solidFill>
                  <a:srgbClr val="FF0000"/>
                </a:solidFill>
              </a:rPr>
              <a:t>ML = 8,769 sf</a:t>
            </a:r>
          </a:p>
          <a:p>
            <a:r>
              <a:rPr lang="en-US" b="1" dirty="0">
                <a:solidFill>
                  <a:srgbClr val="FF0000"/>
                </a:solidFill>
              </a:rPr>
              <a:t>UL = 1,631 sf</a:t>
            </a:r>
          </a:p>
          <a:p>
            <a:r>
              <a:rPr lang="en-US" b="1" dirty="0">
                <a:solidFill>
                  <a:srgbClr val="FF0000"/>
                </a:solidFill>
              </a:rPr>
              <a:t>Total = 15,249 sf</a:t>
            </a:r>
          </a:p>
          <a:p>
            <a:endParaRPr lang="en-US" b="1" dirty="0">
              <a:solidFill>
                <a:srgbClr val="FF0000"/>
              </a:solidFill>
            </a:endParaRPr>
          </a:p>
          <a:p>
            <a:endParaRPr lang="en-US" b="1" dirty="0">
              <a:solidFill>
                <a:srgbClr val="FF0000"/>
              </a:solidFill>
            </a:endParaRPr>
          </a:p>
        </p:txBody>
      </p:sp>
      <p:sp>
        <p:nvSpPr>
          <p:cNvPr id="4" name="Arrow: Down 3">
            <a:extLst>
              <a:ext uri="{FF2B5EF4-FFF2-40B4-BE49-F238E27FC236}">
                <a16:creationId xmlns="" xmlns:a16="http://schemas.microsoft.com/office/drawing/2014/main" id="{B998F15A-12B5-4580-984C-53EF3BFF3655}"/>
              </a:ext>
            </a:extLst>
          </p:cNvPr>
          <p:cNvSpPr/>
          <p:nvPr/>
        </p:nvSpPr>
        <p:spPr bwMode="auto">
          <a:xfrm>
            <a:off x="3211512" y="1286301"/>
            <a:ext cx="304800" cy="2286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7" name="Arrow: Down 6">
            <a:extLst>
              <a:ext uri="{FF2B5EF4-FFF2-40B4-BE49-F238E27FC236}">
                <a16:creationId xmlns="" xmlns:a16="http://schemas.microsoft.com/office/drawing/2014/main" id="{AC84700A-6825-4DD2-B564-8888B94DFB5E}"/>
              </a:ext>
            </a:extLst>
          </p:cNvPr>
          <p:cNvSpPr/>
          <p:nvPr/>
        </p:nvSpPr>
        <p:spPr bwMode="auto">
          <a:xfrm rot="16200000">
            <a:off x="3277420" y="3246120"/>
            <a:ext cx="304800" cy="2286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9" name="Arrow: Down 8">
            <a:extLst>
              <a:ext uri="{FF2B5EF4-FFF2-40B4-BE49-F238E27FC236}">
                <a16:creationId xmlns="" xmlns:a16="http://schemas.microsoft.com/office/drawing/2014/main" id="{27F37213-B672-44CC-9D56-FA24A054DC93}"/>
              </a:ext>
            </a:extLst>
          </p:cNvPr>
          <p:cNvSpPr/>
          <p:nvPr/>
        </p:nvSpPr>
        <p:spPr bwMode="auto">
          <a:xfrm>
            <a:off x="5649912" y="1259005"/>
            <a:ext cx="304800" cy="228600"/>
          </a:xfrm>
          <a:prstGeom prst="downArrow">
            <a:avLst/>
          </a:prstGeom>
          <a:solidFill>
            <a:srgbClr val="FF00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11" name="TextBox 10">
            <a:extLst>
              <a:ext uri="{FF2B5EF4-FFF2-40B4-BE49-F238E27FC236}">
                <a16:creationId xmlns="" xmlns:a16="http://schemas.microsoft.com/office/drawing/2014/main" id="{9F7AECB5-122F-4B4D-961F-C5CB3570D091}"/>
              </a:ext>
            </a:extLst>
          </p:cNvPr>
          <p:cNvSpPr txBox="1"/>
          <p:nvPr/>
        </p:nvSpPr>
        <p:spPr>
          <a:xfrm>
            <a:off x="4125912" y="1989554"/>
            <a:ext cx="838691" cy="369332"/>
          </a:xfrm>
          <a:prstGeom prst="rect">
            <a:avLst/>
          </a:prstGeom>
          <a:noFill/>
        </p:spPr>
        <p:txBody>
          <a:bodyPr wrap="none" rtlCol="0">
            <a:spAutoFit/>
          </a:bodyPr>
          <a:lstStyle/>
          <a:p>
            <a:r>
              <a:rPr lang="en-US" b="1" dirty="0">
                <a:solidFill>
                  <a:srgbClr val="FF0000"/>
                </a:solidFill>
              </a:rPr>
              <a:t>OPEN</a:t>
            </a:r>
          </a:p>
        </p:txBody>
      </p:sp>
      <p:cxnSp>
        <p:nvCxnSpPr>
          <p:cNvPr id="15" name="Straight Arrow Connector 14">
            <a:extLst>
              <a:ext uri="{FF2B5EF4-FFF2-40B4-BE49-F238E27FC236}">
                <a16:creationId xmlns="" xmlns:a16="http://schemas.microsoft.com/office/drawing/2014/main" id="{9CA10DBA-C0A1-467A-8E94-C9B8951FB3A5}"/>
              </a:ext>
            </a:extLst>
          </p:cNvPr>
          <p:cNvCxnSpPr/>
          <p:nvPr/>
        </p:nvCxnSpPr>
        <p:spPr bwMode="auto">
          <a:xfrm>
            <a:off x="2906712" y="2332037"/>
            <a:ext cx="3352800" cy="0"/>
          </a:xfrm>
          <a:prstGeom prst="straightConnector1">
            <a:avLst/>
          </a:prstGeom>
          <a:solidFill>
            <a:srgbClr val="00B8FF"/>
          </a:solidFill>
          <a:ln w="31750" cap="flat" cmpd="sng" algn="ctr">
            <a:solidFill>
              <a:srgbClr val="FF0000"/>
            </a:solidFill>
            <a:prstDash val="solid"/>
            <a:round/>
            <a:headEnd type="stealth" w="lg" len="lg"/>
            <a:tailEnd type="stealth" w="lg" len="lg"/>
          </a:ln>
          <a:effectLst/>
        </p:spPr>
      </p:cxnSp>
      <p:cxnSp>
        <p:nvCxnSpPr>
          <p:cNvPr id="16" name="Straight Arrow Connector 15">
            <a:extLst>
              <a:ext uri="{FF2B5EF4-FFF2-40B4-BE49-F238E27FC236}">
                <a16:creationId xmlns="" xmlns:a16="http://schemas.microsoft.com/office/drawing/2014/main" id="{A4E94517-952A-43A2-B75D-3FE37F7CE00D}"/>
              </a:ext>
            </a:extLst>
          </p:cNvPr>
          <p:cNvCxnSpPr>
            <a:cxnSpLocks/>
          </p:cNvCxnSpPr>
          <p:nvPr/>
        </p:nvCxnSpPr>
        <p:spPr bwMode="auto">
          <a:xfrm>
            <a:off x="4430712" y="2332037"/>
            <a:ext cx="0" cy="779652"/>
          </a:xfrm>
          <a:prstGeom prst="straightConnector1">
            <a:avLst/>
          </a:prstGeom>
          <a:solidFill>
            <a:srgbClr val="00B8FF"/>
          </a:solidFill>
          <a:ln w="31750" cap="flat" cmpd="sng" algn="ctr">
            <a:solidFill>
              <a:srgbClr val="FF0000"/>
            </a:solidFill>
            <a:prstDash val="solid"/>
            <a:round/>
            <a:headEnd type="oval" w="med" len="med"/>
            <a:tailEnd type="stealth" w="lg" len="lg"/>
          </a:ln>
          <a:effectLst/>
        </p:spPr>
      </p:cxnSp>
    </p:spTree>
    <p:extLst>
      <p:ext uri="{BB962C8B-B14F-4D97-AF65-F5344CB8AC3E}">
        <p14:creationId xmlns:p14="http://schemas.microsoft.com/office/powerpoint/2010/main" val="404964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5A43718-E923-49F1-A73F-E4EF84898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6" name="TextBox 5">
            <a:extLst>
              <a:ext uri="{FF2B5EF4-FFF2-40B4-BE49-F238E27FC236}">
                <a16:creationId xmlns="" xmlns:a16="http://schemas.microsoft.com/office/drawing/2014/main" id="{1AA28214-4ED1-409C-90E0-A85CF7021A85}"/>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7" name="TextBox 6">
            <a:extLst>
              <a:ext uri="{FF2B5EF4-FFF2-40B4-BE49-F238E27FC236}">
                <a16:creationId xmlns="" xmlns:a16="http://schemas.microsoft.com/office/drawing/2014/main" id="{C2601D61-4D33-4212-A7D8-80B6ADFCE62D}"/>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spTree>
    <p:extLst>
      <p:ext uri="{BB962C8B-B14F-4D97-AF65-F5344CB8AC3E}">
        <p14:creationId xmlns:p14="http://schemas.microsoft.com/office/powerpoint/2010/main" val="2947915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B89EB-8390-4A21-B61B-52ACF876D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5" name="TextBox 4">
            <a:extLst>
              <a:ext uri="{FF2B5EF4-FFF2-40B4-BE49-F238E27FC236}">
                <a16:creationId xmlns="" xmlns:a16="http://schemas.microsoft.com/office/drawing/2014/main" id="{5F8FD842-2793-4613-B779-3E65004D7FB6}"/>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Oval 1">
            <a:extLst>
              <a:ext uri="{FF2B5EF4-FFF2-40B4-BE49-F238E27FC236}">
                <a16:creationId xmlns="" xmlns:a16="http://schemas.microsoft.com/office/drawing/2014/main" id="{7D8D2B45-1C2A-4DAE-B546-94AD6C4CE528}"/>
              </a:ext>
            </a:extLst>
          </p:cNvPr>
          <p:cNvSpPr/>
          <p:nvPr/>
        </p:nvSpPr>
        <p:spPr bwMode="auto">
          <a:xfrm>
            <a:off x="3278348" y="4726416"/>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8" name="TextBox 7">
            <a:extLst>
              <a:ext uri="{FF2B5EF4-FFF2-40B4-BE49-F238E27FC236}">
                <a16:creationId xmlns="" xmlns:a16="http://schemas.microsoft.com/office/drawing/2014/main" id="{582EE9A3-583A-4A25-8EC2-7F1D147A11C5}"/>
              </a:ext>
            </a:extLst>
          </p:cNvPr>
          <p:cNvSpPr txBox="1"/>
          <p:nvPr/>
        </p:nvSpPr>
        <p:spPr>
          <a:xfrm>
            <a:off x="3834209" y="4726416"/>
            <a:ext cx="962764" cy="369332"/>
          </a:xfrm>
          <a:prstGeom prst="rect">
            <a:avLst/>
          </a:prstGeom>
          <a:noFill/>
        </p:spPr>
        <p:txBody>
          <a:bodyPr wrap="none" rtlCol="0">
            <a:spAutoFit/>
          </a:bodyPr>
          <a:lstStyle/>
          <a:p>
            <a:r>
              <a:rPr lang="en-US" b="1" dirty="0">
                <a:solidFill>
                  <a:srgbClr val="FF0000"/>
                </a:solidFill>
              </a:rPr>
              <a:t>ENTRY</a:t>
            </a:r>
          </a:p>
        </p:txBody>
      </p:sp>
      <p:sp>
        <p:nvSpPr>
          <p:cNvPr id="9" name="Oval 8">
            <a:extLst>
              <a:ext uri="{FF2B5EF4-FFF2-40B4-BE49-F238E27FC236}">
                <a16:creationId xmlns="" xmlns:a16="http://schemas.microsoft.com/office/drawing/2014/main" id="{FAB4BA46-9AEF-4F40-BC84-E36670057717}"/>
              </a:ext>
            </a:extLst>
          </p:cNvPr>
          <p:cNvSpPr/>
          <p:nvPr/>
        </p:nvSpPr>
        <p:spPr bwMode="auto">
          <a:xfrm>
            <a:off x="3195481" y="3947047"/>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0" name="TextBox 9">
            <a:extLst>
              <a:ext uri="{FF2B5EF4-FFF2-40B4-BE49-F238E27FC236}">
                <a16:creationId xmlns="" xmlns:a16="http://schemas.microsoft.com/office/drawing/2014/main" id="{9A33E12F-1472-4B87-8555-29628DBAD5F3}"/>
              </a:ext>
            </a:extLst>
          </p:cNvPr>
          <p:cNvSpPr txBox="1"/>
          <p:nvPr/>
        </p:nvSpPr>
        <p:spPr>
          <a:xfrm>
            <a:off x="2084880" y="4026388"/>
            <a:ext cx="1193468" cy="369332"/>
          </a:xfrm>
          <a:prstGeom prst="rect">
            <a:avLst/>
          </a:prstGeom>
          <a:noFill/>
        </p:spPr>
        <p:txBody>
          <a:bodyPr wrap="none" rtlCol="0">
            <a:spAutoFit/>
          </a:bodyPr>
          <a:lstStyle/>
          <a:p>
            <a:r>
              <a:rPr lang="en-US" b="1" dirty="0">
                <a:solidFill>
                  <a:srgbClr val="FF0000"/>
                </a:solidFill>
              </a:rPr>
              <a:t>ARRIVAL</a:t>
            </a:r>
          </a:p>
        </p:txBody>
      </p:sp>
      <p:sp>
        <p:nvSpPr>
          <p:cNvPr id="12" name="TextBox 11">
            <a:extLst>
              <a:ext uri="{FF2B5EF4-FFF2-40B4-BE49-F238E27FC236}">
                <a16:creationId xmlns="" xmlns:a16="http://schemas.microsoft.com/office/drawing/2014/main" id="{40C5AB9B-9BDC-4179-AB84-E27CF5A79441}"/>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cxnSp>
        <p:nvCxnSpPr>
          <p:cNvPr id="11" name="Straight Arrow Connector 10">
            <a:extLst>
              <a:ext uri="{FF2B5EF4-FFF2-40B4-BE49-F238E27FC236}">
                <a16:creationId xmlns="" xmlns:a16="http://schemas.microsoft.com/office/drawing/2014/main" id="{A34A8209-9D2C-485C-8EA9-819CDC4B8371}"/>
              </a:ext>
            </a:extLst>
          </p:cNvPr>
          <p:cNvCxnSpPr>
            <a:cxnSpLocks/>
          </p:cNvCxnSpPr>
          <p:nvPr/>
        </p:nvCxnSpPr>
        <p:spPr bwMode="auto">
          <a:xfrm flipH="1" flipV="1">
            <a:off x="3239642" y="3368756"/>
            <a:ext cx="172846" cy="657632"/>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
        <p:nvSpPr>
          <p:cNvPr id="14" name="Oval 13">
            <a:extLst>
              <a:ext uri="{FF2B5EF4-FFF2-40B4-BE49-F238E27FC236}">
                <a16:creationId xmlns="" xmlns:a16="http://schemas.microsoft.com/office/drawing/2014/main" id="{8929A871-F8D8-4CA6-B44E-FDF1D5FA130C}"/>
              </a:ext>
            </a:extLst>
          </p:cNvPr>
          <p:cNvSpPr/>
          <p:nvPr/>
        </p:nvSpPr>
        <p:spPr bwMode="auto">
          <a:xfrm>
            <a:off x="2387667" y="2674152"/>
            <a:ext cx="1143000" cy="761277"/>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5" name="TextBox 14">
            <a:extLst>
              <a:ext uri="{FF2B5EF4-FFF2-40B4-BE49-F238E27FC236}">
                <a16:creationId xmlns="" xmlns:a16="http://schemas.microsoft.com/office/drawing/2014/main" id="{0EF3DAB1-9C2E-4B2C-8385-03FA33EE61CB}"/>
              </a:ext>
            </a:extLst>
          </p:cNvPr>
          <p:cNvSpPr txBox="1"/>
          <p:nvPr/>
        </p:nvSpPr>
        <p:spPr>
          <a:xfrm>
            <a:off x="652712" y="2745323"/>
            <a:ext cx="1757725" cy="369332"/>
          </a:xfrm>
          <a:prstGeom prst="rect">
            <a:avLst/>
          </a:prstGeom>
          <a:noFill/>
        </p:spPr>
        <p:txBody>
          <a:bodyPr wrap="square" rtlCol="0">
            <a:spAutoFit/>
          </a:bodyPr>
          <a:lstStyle/>
          <a:p>
            <a:r>
              <a:rPr lang="en-US" b="1" dirty="0">
                <a:solidFill>
                  <a:srgbClr val="FF0000"/>
                </a:solidFill>
              </a:rPr>
              <a:t>CIRCULATION</a:t>
            </a:r>
          </a:p>
        </p:txBody>
      </p:sp>
    </p:spTree>
    <p:extLst>
      <p:ext uri="{BB962C8B-B14F-4D97-AF65-F5344CB8AC3E}">
        <p14:creationId xmlns:p14="http://schemas.microsoft.com/office/powerpoint/2010/main" val="133871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B89EB-8390-4A21-B61B-52ACF876D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5" name="TextBox 4">
            <a:extLst>
              <a:ext uri="{FF2B5EF4-FFF2-40B4-BE49-F238E27FC236}">
                <a16:creationId xmlns="" xmlns:a16="http://schemas.microsoft.com/office/drawing/2014/main" id="{5F8FD842-2793-4613-B779-3E65004D7FB6}"/>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Oval 1">
            <a:extLst>
              <a:ext uri="{FF2B5EF4-FFF2-40B4-BE49-F238E27FC236}">
                <a16:creationId xmlns="" xmlns:a16="http://schemas.microsoft.com/office/drawing/2014/main" id="{7D8D2B45-1C2A-4DAE-B546-94AD6C4CE528}"/>
              </a:ext>
            </a:extLst>
          </p:cNvPr>
          <p:cNvSpPr/>
          <p:nvPr/>
        </p:nvSpPr>
        <p:spPr bwMode="auto">
          <a:xfrm>
            <a:off x="3278348" y="4726416"/>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8" name="TextBox 7">
            <a:extLst>
              <a:ext uri="{FF2B5EF4-FFF2-40B4-BE49-F238E27FC236}">
                <a16:creationId xmlns="" xmlns:a16="http://schemas.microsoft.com/office/drawing/2014/main" id="{582EE9A3-583A-4A25-8EC2-7F1D147A11C5}"/>
              </a:ext>
            </a:extLst>
          </p:cNvPr>
          <p:cNvSpPr txBox="1"/>
          <p:nvPr/>
        </p:nvSpPr>
        <p:spPr>
          <a:xfrm>
            <a:off x="3834209" y="4726416"/>
            <a:ext cx="962764" cy="369332"/>
          </a:xfrm>
          <a:prstGeom prst="rect">
            <a:avLst/>
          </a:prstGeom>
          <a:noFill/>
        </p:spPr>
        <p:txBody>
          <a:bodyPr wrap="none" rtlCol="0">
            <a:spAutoFit/>
          </a:bodyPr>
          <a:lstStyle/>
          <a:p>
            <a:r>
              <a:rPr lang="en-US" b="1" dirty="0">
                <a:solidFill>
                  <a:srgbClr val="FF0000"/>
                </a:solidFill>
              </a:rPr>
              <a:t>ENTRY</a:t>
            </a:r>
          </a:p>
        </p:txBody>
      </p:sp>
      <p:sp>
        <p:nvSpPr>
          <p:cNvPr id="9" name="Oval 8">
            <a:extLst>
              <a:ext uri="{FF2B5EF4-FFF2-40B4-BE49-F238E27FC236}">
                <a16:creationId xmlns="" xmlns:a16="http://schemas.microsoft.com/office/drawing/2014/main" id="{FAB4BA46-9AEF-4F40-BC84-E36670057717}"/>
              </a:ext>
            </a:extLst>
          </p:cNvPr>
          <p:cNvSpPr/>
          <p:nvPr/>
        </p:nvSpPr>
        <p:spPr bwMode="auto">
          <a:xfrm>
            <a:off x="3195481" y="3947047"/>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0" name="TextBox 9">
            <a:extLst>
              <a:ext uri="{FF2B5EF4-FFF2-40B4-BE49-F238E27FC236}">
                <a16:creationId xmlns="" xmlns:a16="http://schemas.microsoft.com/office/drawing/2014/main" id="{9A33E12F-1472-4B87-8555-29628DBAD5F3}"/>
              </a:ext>
            </a:extLst>
          </p:cNvPr>
          <p:cNvSpPr txBox="1"/>
          <p:nvPr/>
        </p:nvSpPr>
        <p:spPr>
          <a:xfrm>
            <a:off x="2084880" y="4026388"/>
            <a:ext cx="1193468" cy="369332"/>
          </a:xfrm>
          <a:prstGeom prst="rect">
            <a:avLst/>
          </a:prstGeom>
          <a:noFill/>
        </p:spPr>
        <p:txBody>
          <a:bodyPr wrap="none" rtlCol="0">
            <a:spAutoFit/>
          </a:bodyPr>
          <a:lstStyle/>
          <a:p>
            <a:r>
              <a:rPr lang="en-US" b="1" dirty="0">
                <a:solidFill>
                  <a:srgbClr val="FF0000"/>
                </a:solidFill>
              </a:rPr>
              <a:t>ARRIVAL</a:t>
            </a:r>
          </a:p>
        </p:txBody>
      </p:sp>
      <p:sp>
        <p:nvSpPr>
          <p:cNvPr id="12" name="TextBox 11">
            <a:extLst>
              <a:ext uri="{FF2B5EF4-FFF2-40B4-BE49-F238E27FC236}">
                <a16:creationId xmlns="" xmlns:a16="http://schemas.microsoft.com/office/drawing/2014/main" id="{40C5AB9B-9BDC-4179-AB84-E27CF5A79441}"/>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cxnSp>
        <p:nvCxnSpPr>
          <p:cNvPr id="11" name="Straight Arrow Connector 10">
            <a:extLst>
              <a:ext uri="{FF2B5EF4-FFF2-40B4-BE49-F238E27FC236}">
                <a16:creationId xmlns="" xmlns:a16="http://schemas.microsoft.com/office/drawing/2014/main" id="{A34A8209-9D2C-485C-8EA9-819CDC4B8371}"/>
              </a:ext>
            </a:extLst>
          </p:cNvPr>
          <p:cNvCxnSpPr>
            <a:cxnSpLocks/>
          </p:cNvCxnSpPr>
          <p:nvPr/>
        </p:nvCxnSpPr>
        <p:spPr bwMode="auto">
          <a:xfrm flipH="1" flipV="1">
            <a:off x="3239642" y="3368756"/>
            <a:ext cx="172846" cy="657632"/>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
        <p:nvSpPr>
          <p:cNvPr id="14" name="Oval 13">
            <a:extLst>
              <a:ext uri="{FF2B5EF4-FFF2-40B4-BE49-F238E27FC236}">
                <a16:creationId xmlns="" xmlns:a16="http://schemas.microsoft.com/office/drawing/2014/main" id="{8929A871-F8D8-4CA6-B44E-FDF1D5FA130C}"/>
              </a:ext>
            </a:extLst>
          </p:cNvPr>
          <p:cNvSpPr/>
          <p:nvPr/>
        </p:nvSpPr>
        <p:spPr bwMode="auto">
          <a:xfrm>
            <a:off x="2387667" y="2674152"/>
            <a:ext cx="1143000" cy="761277"/>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5" name="TextBox 14">
            <a:extLst>
              <a:ext uri="{FF2B5EF4-FFF2-40B4-BE49-F238E27FC236}">
                <a16:creationId xmlns="" xmlns:a16="http://schemas.microsoft.com/office/drawing/2014/main" id="{0EF3DAB1-9C2E-4B2C-8385-03FA33EE61CB}"/>
              </a:ext>
            </a:extLst>
          </p:cNvPr>
          <p:cNvSpPr txBox="1"/>
          <p:nvPr/>
        </p:nvSpPr>
        <p:spPr>
          <a:xfrm>
            <a:off x="652712" y="2745323"/>
            <a:ext cx="1757725" cy="369332"/>
          </a:xfrm>
          <a:prstGeom prst="rect">
            <a:avLst/>
          </a:prstGeom>
          <a:noFill/>
        </p:spPr>
        <p:txBody>
          <a:bodyPr wrap="square" rtlCol="0">
            <a:spAutoFit/>
          </a:bodyPr>
          <a:lstStyle/>
          <a:p>
            <a:r>
              <a:rPr lang="en-US" b="1" dirty="0">
                <a:solidFill>
                  <a:srgbClr val="FF0000"/>
                </a:solidFill>
              </a:rPr>
              <a:t>CIRCULATION</a:t>
            </a:r>
          </a:p>
        </p:txBody>
      </p:sp>
      <p:sp>
        <p:nvSpPr>
          <p:cNvPr id="16" name="Oval 15">
            <a:extLst>
              <a:ext uri="{FF2B5EF4-FFF2-40B4-BE49-F238E27FC236}">
                <a16:creationId xmlns="" xmlns:a16="http://schemas.microsoft.com/office/drawing/2014/main" id="{2250AA77-81AB-495E-A528-70C3ED3E7DDF}"/>
              </a:ext>
            </a:extLst>
          </p:cNvPr>
          <p:cNvSpPr/>
          <p:nvPr/>
        </p:nvSpPr>
        <p:spPr bwMode="auto">
          <a:xfrm>
            <a:off x="4125914" y="1535445"/>
            <a:ext cx="2743187" cy="1204034"/>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7" name="TextBox 16">
            <a:extLst>
              <a:ext uri="{FF2B5EF4-FFF2-40B4-BE49-F238E27FC236}">
                <a16:creationId xmlns="" xmlns:a16="http://schemas.microsoft.com/office/drawing/2014/main" id="{13C161A4-4414-4B22-B906-39112D6BB208}"/>
              </a:ext>
            </a:extLst>
          </p:cNvPr>
          <p:cNvSpPr txBox="1"/>
          <p:nvPr/>
        </p:nvSpPr>
        <p:spPr>
          <a:xfrm>
            <a:off x="6712354" y="1649022"/>
            <a:ext cx="1377300" cy="369332"/>
          </a:xfrm>
          <a:prstGeom prst="rect">
            <a:avLst/>
          </a:prstGeom>
          <a:noFill/>
        </p:spPr>
        <p:txBody>
          <a:bodyPr wrap="none" rtlCol="0">
            <a:spAutoFit/>
          </a:bodyPr>
          <a:lstStyle/>
          <a:p>
            <a:r>
              <a:rPr lang="en-US" b="1" dirty="0">
                <a:solidFill>
                  <a:srgbClr val="FF0000"/>
                </a:solidFill>
              </a:rPr>
              <a:t>CHILDREN</a:t>
            </a:r>
          </a:p>
        </p:txBody>
      </p:sp>
      <p:cxnSp>
        <p:nvCxnSpPr>
          <p:cNvPr id="18" name="Straight Arrow Connector 17">
            <a:extLst>
              <a:ext uri="{FF2B5EF4-FFF2-40B4-BE49-F238E27FC236}">
                <a16:creationId xmlns="" xmlns:a16="http://schemas.microsoft.com/office/drawing/2014/main" id="{BD835B97-C9B0-4FF4-A1FC-9E24B0B5CE59}"/>
              </a:ext>
            </a:extLst>
          </p:cNvPr>
          <p:cNvCxnSpPr>
            <a:cxnSpLocks/>
          </p:cNvCxnSpPr>
          <p:nvPr/>
        </p:nvCxnSpPr>
        <p:spPr bwMode="auto">
          <a:xfrm flipV="1">
            <a:off x="3408933" y="2601173"/>
            <a:ext cx="1082373" cy="945764"/>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2979269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B89EB-8390-4A21-B61B-52ACF876D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5" name="TextBox 4">
            <a:extLst>
              <a:ext uri="{FF2B5EF4-FFF2-40B4-BE49-F238E27FC236}">
                <a16:creationId xmlns="" xmlns:a16="http://schemas.microsoft.com/office/drawing/2014/main" id="{5F8FD842-2793-4613-B779-3E65004D7FB6}"/>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Oval 1">
            <a:extLst>
              <a:ext uri="{FF2B5EF4-FFF2-40B4-BE49-F238E27FC236}">
                <a16:creationId xmlns="" xmlns:a16="http://schemas.microsoft.com/office/drawing/2014/main" id="{7D8D2B45-1C2A-4DAE-B546-94AD6C4CE528}"/>
              </a:ext>
            </a:extLst>
          </p:cNvPr>
          <p:cNvSpPr/>
          <p:nvPr/>
        </p:nvSpPr>
        <p:spPr bwMode="auto">
          <a:xfrm>
            <a:off x="3278348" y="4726416"/>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8" name="TextBox 7">
            <a:extLst>
              <a:ext uri="{FF2B5EF4-FFF2-40B4-BE49-F238E27FC236}">
                <a16:creationId xmlns="" xmlns:a16="http://schemas.microsoft.com/office/drawing/2014/main" id="{582EE9A3-583A-4A25-8EC2-7F1D147A11C5}"/>
              </a:ext>
            </a:extLst>
          </p:cNvPr>
          <p:cNvSpPr txBox="1"/>
          <p:nvPr/>
        </p:nvSpPr>
        <p:spPr>
          <a:xfrm>
            <a:off x="3834209" y="4726416"/>
            <a:ext cx="962764" cy="369332"/>
          </a:xfrm>
          <a:prstGeom prst="rect">
            <a:avLst/>
          </a:prstGeom>
          <a:noFill/>
        </p:spPr>
        <p:txBody>
          <a:bodyPr wrap="none" rtlCol="0">
            <a:spAutoFit/>
          </a:bodyPr>
          <a:lstStyle/>
          <a:p>
            <a:r>
              <a:rPr lang="en-US" b="1" dirty="0">
                <a:solidFill>
                  <a:srgbClr val="FF0000"/>
                </a:solidFill>
              </a:rPr>
              <a:t>ENTRY</a:t>
            </a:r>
          </a:p>
        </p:txBody>
      </p:sp>
      <p:sp>
        <p:nvSpPr>
          <p:cNvPr id="9" name="Oval 8">
            <a:extLst>
              <a:ext uri="{FF2B5EF4-FFF2-40B4-BE49-F238E27FC236}">
                <a16:creationId xmlns="" xmlns:a16="http://schemas.microsoft.com/office/drawing/2014/main" id="{FAB4BA46-9AEF-4F40-BC84-E36670057717}"/>
              </a:ext>
            </a:extLst>
          </p:cNvPr>
          <p:cNvSpPr/>
          <p:nvPr/>
        </p:nvSpPr>
        <p:spPr bwMode="auto">
          <a:xfrm>
            <a:off x="3195481" y="3947047"/>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0" name="TextBox 9">
            <a:extLst>
              <a:ext uri="{FF2B5EF4-FFF2-40B4-BE49-F238E27FC236}">
                <a16:creationId xmlns="" xmlns:a16="http://schemas.microsoft.com/office/drawing/2014/main" id="{9A33E12F-1472-4B87-8555-29628DBAD5F3}"/>
              </a:ext>
            </a:extLst>
          </p:cNvPr>
          <p:cNvSpPr txBox="1"/>
          <p:nvPr/>
        </p:nvSpPr>
        <p:spPr>
          <a:xfrm>
            <a:off x="2084880" y="4026388"/>
            <a:ext cx="1193468" cy="369332"/>
          </a:xfrm>
          <a:prstGeom prst="rect">
            <a:avLst/>
          </a:prstGeom>
          <a:noFill/>
        </p:spPr>
        <p:txBody>
          <a:bodyPr wrap="none" rtlCol="0">
            <a:spAutoFit/>
          </a:bodyPr>
          <a:lstStyle/>
          <a:p>
            <a:r>
              <a:rPr lang="en-US" b="1" dirty="0">
                <a:solidFill>
                  <a:srgbClr val="FF0000"/>
                </a:solidFill>
              </a:rPr>
              <a:t>ARRIVAL</a:t>
            </a:r>
          </a:p>
        </p:txBody>
      </p:sp>
      <p:sp>
        <p:nvSpPr>
          <p:cNvPr id="12" name="TextBox 11">
            <a:extLst>
              <a:ext uri="{FF2B5EF4-FFF2-40B4-BE49-F238E27FC236}">
                <a16:creationId xmlns="" xmlns:a16="http://schemas.microsoft.com/office/drawing/2014/main" id="{40C5AB9B-9BDC-4179-AB84-E27CF5A79441}"/>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cxnSp>
        <p:nvCxnSpPr>
          <p:cNvPr id="11" name="Straight Arrow Connector 10">
            <a:extLst>
              <a:ext uri="{FF2B5EF4-FFF2-40B4-BE49-F238E27FC236}">
                <a16:creationId xmlns="" xmlns:a16="http://schemas.microsoft.com/office/drawing/2014/main" id="{A34A8209-9D2C-485C-8EA9-819CDC4B8371}"/>
              </a:ext>
            </a:extLst>
          </p:cNvPr>
          <p:cNvCxnSpPr>
            <a:cxnSpLocks/>
          </p:cNvCxnSpPr>
          <p:nvPr/>
        </p:nvCxnSpPr>
        <p:spPr bwMode="auto">
          <a:xfrm flipH="1" flipV="1">
            <a:off x="3239642" y="3368756"/>
            <a:ext cx="172846" cy="657632"/>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
        <p:nvSpPr>
          <p:cNvPr id="14" name="Oval 13">
            <a:extLst>
              <a:ext uri="{FF2B5EF4-FFF2-40B4-BE49-F238E27FC236}">
                <a16:creationId xmlns="" xmlns:a16="http://schemas.microsoft.com/office/drawing/2014/main" id="{8929A871-F8D8-4CA6-B44E-FDF1D5FA130C}"/>
              </a:ext>
            </a:extLst>
          </p:cNvPr>
          <p:cNvSpPr/>
          <p:nvPr/>
        </p:nvSpPr>
        <p:spPr bwMode="auto">
          <a:xfrm>
            <a:off x="2387667" y="2674152"/>
            <a:ext cx="1143000" cy="761277"/>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5" name="TextBox 14">
            <a:extLst>
              <a:ext uri="{FF2B5EF4-FFF2-40B4-BE49-F238E27FC236}">
                <a16:creationId xmlns="" xmlns:a16="http://schemas.microsoft.com/office/drawing/2014/main" id="{0EF3DAB1-9C2E-4B2C-8385-03FA33EE61CB}"/>
              </a:ext>
            </a:extLst>
          </p:cNvPr>
          <p:cNvSpPr txBox="1"/>
          <p:nvPr/>
        </p:nvSpPr>
        <p:spPr>
          <a:xfrm>
            <a:off x="652712" y="2745323"/>
            <a:ext cx="1757725" cy="369332"/>
          </a:xfrm>
          <a:prstGeom prst="rect">
            <a:avLst/>
          </a:prstGeom>
          <a:noFill/>
        </p:spPr>
        <p:txBody>
          <a:bodyPr wrap="square" rtlCol="0">
            <a:spAutoFit/>
          </a:bodyPr>
          <a:lstStyle/>
          <a:p>
            <a:r>
              <a:rPr lang="en-US" b="1" dirty="0">
                <a:solidFill>
                  <a:srgbClr val="FF0000"/>
                </a:solidFill>
              </a:rPr>
              <a:t>CIRCULATION</a:t>
            </a:r>
          </a:p>
        </p:txBody>
      </p:sp>
      <p:sp>
        <p:nvSpPr>
          <p:cNvPr id="16" name="Oval 15">
            <a:extLst>
              <a:ext uri="{FF2B5EF4-FFF2-40B4-BE49-F238E27FC236}">
                <a16:creationId xmlns="" xmlns:a16="http://schemas.microsoft.com/office/drawing/2014/main" id="{2250AA77-81AB-495E-A528-70C3ED3E7DDF}"/>
              </a:ext>
            </a:extLst>
          </p:cNvPr>
          <p:cNvSpPr/>
          <p:nvPr/>
        </p:nvSpPr>
        <p:spPr bwMode="auto">
          <a:xfrm>
            <a:off x="4125914" y="1535445"/>
            <a:ext cx="2743187" cy="1204034"/>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7" name="TextBox 16">
            <a:extLst>
              <a:ext uri="{FF2B5EF4-FFF2-40B4-BE49-F238E27FC236}">
                <a16:creationId xmlns="" xmlns:a16="http://schemas.microsoft.com/office/drawing/2014/main" id="{13C161A4-4414-4B22-B906-39112D6BB208}"/>
              </a:ext>
            </a:extLst>
          </p:cNvPr>
          <p:cNvSpPr txBox="1"/>
          <p:nvPr/>
        </p:nvSpPr>
        <p:spPr>
          <a:xfrm>
            <a:off x="6712354" y="1649022"/>
            <a:ext cx="1377300" cy="369332"/>
          </a:xfrm>
          <a:prstGeom prst="rect">
            <a:avLst/>
          </a:prstGeom>
          <a:noFill/>
        </p:spPr>
        <p:txBody>
          <a:bodyPr wrap="none" rtlCol="0">
            <a:spAutoFit/>
          </a:bodyPr>
          <a:lstStyle/>
          <a:p>
            <a:r>
              <a:rPr lang="en-US" b="1" dirty="0">
                <a:solidFill>
                  <a:srgbClr val="FF0000"/>
                </a:solidFill>
              </a:rPr>
              <a:t>CHILDREN</a:t>
            </a:r>
          </a:p>
        </p:txBody>
      </p:sp>
      <p:cxnSp>
        <p:nvCxnSpPr>
          <p:cNvPr id="18" name="Straight Arrow Connector 17">
            <a:extLst>
              <a:ext uri="{FF2B5EF4-FFF2-40B4-BE49-F238E27FC236}">
                <a16:creationId xmlns="" xmlns:a16="http://schemas.microsoft.com/office/drawing/2014/main" id="{BD835B97-C9B0-4FF4-A1FC-9E24B0B5CE59}"/>
              </a:ext>
            </a:extLst>
          </p:cNvPr>
          <p:cNvCxnSpPr>
            <a:cxnSpLocks/>
          </p:cNvCxnSpPr>
          <p:nvPr/>
        </p:nvCxnSpPr>
        <p:spPr bwMode="auto">
          <a:xfrm flipV="1">
            <a:off x="3408933" y="2601173"/>
            <a:ext cx="1082373" cy="945764"/>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
        <p:nvSpPr>
          <p:cNvPr id="19" name="Oval 18">
            <a:extLst>
              <a:ext uri="{FF2B5EF4-FFF2-40B4-BE49-F238E27FC236}">
                <a16:creationId xmlns="" xmlns:a16="http://schemas.microsoft.com/office/drawing/2014/main" id="{893DE8E6-FFB3-4FC1-A7E0-15289E21901E}"/>
              </a:ext>
            </a:extLst>
          </p:cNvPr>
          <p:cNvSpPr/>
          <p:nvPr/>
        </p:nvSpPr>
        <p:spPr bwMode="auto">
          <a:xfrm>
            <a:off x="3991636" y="2853056"/>
            <a:ext cx="2743187" cy="1836264"/>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20" name="TextBox 19">
            <a:extLst>
              <a:ext uri="{FF2B5EF4-FFF2-40B4-BE49-F238E27FC236}">
                <a16:creationId xmlns="" xmlns:a16="http://schemas.microsoft.com/office/drawing/2014/main" id="{ABAA878B-FE7A-4211-9420-85A866B920D2}"/>
              </a:ext>
            </a:extLst>
          </p:cNvPr>
          <p:cNvSpPr txBox="1"/>
          <p:nvPr/>
        </p:nvSpPr>
        <p:spPr>
          <a:xfrm>
            <a:off x="5658446" y="4689320"/>
            <a:ext cx="1103700" cy="369332"/>
          </a:xfrm>
          <a:prstGeom prst="rect">
            <a:avLst/>
          </a:prstGeom>
          <a:noFill/>
        </p:spPr>
        <p:txBody>
          <a:bodyPr wrap="none" rtlCol="0">
            <a:spAutoFit/>
          </a:bodyPr>
          <a:lstStyle/>
          <a:p>
            <a:r>
              <a:rPr lang="en-US" b="1" dirty="0">
                <a:solidFill>
                  <a:srgbClr val="FF0000"/>
                </a:solidFill>
              </a:rPr>
              <a:t>ADULTS</a:t>
            </a:r>
          </a:p>
        </p:txBody>
      </p:sp>
      <p:cxnSp>
        <p:nvCxnSpPr>
          <p:cNvPr id="21" name="Straight Arrow Connector 20">
            <a:extLst>
              <a:ext uri="{FF2B5EF4-FFF2-40B4-BE49-F238E27FC236}">
                <a16:creationId xmlns="" xmlns:a16="http://schemas.microsoft.com/office/drawing/2014/main" id="{99E7C50B-0882-494F-B898-ADA5C6C9A1F1}"/>
              </a:ext>
            </a:extLst>
          </p:cNvPr>
          <p:cNvCxnSpPr>
            <a:cxnSpLocks/>
          </p:cNvCxnSpPr>
          <p:nvPr/>
        </p:nvCxnSpPr>
        <p:spPr bwMode="auto">
          <a:xfrm>
            <a:off x="3964311" y="3054790"/>
            <a:ext cx="622815" cy="228037"/>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4017201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B89EB-8390-4A21-B61B-52ACF876D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5" name="TextBox 4">
            <a:extLst>
              <a:ext uri="{FF2B5EF4-FFF2-40B4-BE49-F238E27FC236}">
                <a16:creationId xmlns="" xmlns:a16="http://schemas.microsoft.com/office/drawing/2014/main" id="{5F8FD842-2793-4613-B779-3E65004D7FB6}"/>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Oval 1">
            <a:extLst>
              <a:ext uri="{FF2B5EF4-FFF2-40B4-BE49-F238E27FC236}">
                <a16:creationId xmlns="" xmlns:a16="http://schemas.microsoft.com/office/drawing/2014/main" id="{7D8D2B45-1C2A-4DAE-B546-94AD6C4CE528}"/>
              </a:ext>
            </a:extLst>
          </p:cNvPr>
          <p:cNvSpPr/>
          <p:nvPr/>
        </p:nvSpPr>
        <p:spPr bwMode="auto">
          <a:xfrm>
            <a:off x="3278348" y="4726416"/>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8" name="TextBox 7">
            <a:extLst>
              <a:ext uri="{FF2B5EF4-FFF2-40B4-BE49-F238E27FC236}">
                <a16:creationId xmlns="" xmlns:a16="http://schemas.microsoft.com/office/drawing/2014/main" id="{582EE9A3-583A-4A25-8EC2-7F1D147A11C5}"/>
              </a:ext>
            </a:extLst>
          </p:cNvPr>
          <p:cNvSpPr txBox="1"/>
          <p:nvPr/>
        </p:nvSpPr>
        <p:spPr>
          <a:xfrm>
            <a:off x="3834209" y="4726416"/>
            <a:ext cx="962764" cy="369332"/>
          </a:xfrm>
          <a:prstGeom prst="rect">
            <a:avLst/>
          </a:prstGeom>
          <a:noFill/>
        </p:spPr>
        <p:txBody>
          <a:bodyPr wrap="none" rtlCol="0">
            <a:spAutoFit/>
          </a:bodyPr>
          <a:lstStyle/>
          <a:p>
            <a:r>
              <a:rPr lang="en-US" b="1" dirty="0">
                <a:solidFill>
                  <a:srgbClr val="FF0000"/>
                </a:solidFill>
              </a:rPr>
              <a:t>ENTRY</a:t>
            </a:r>
          </a:p>
        </p:txBody>
      </p:sp>
      <p:sp>
        <p:nvSpPr>
          <p:cNvPr id="9" name="Oval 8">
            <a:extLst>
              <a:ext uri="{FF2B5EF4-FFF2-40B4-BE49-F238E27FC236}">
                <a16:creationId xmlns="" xmlns:a16="http://schemas.microsoft.com/office/drawing/2014/main" id="{FAB4BA46-9AEF-4F40-BC84-E36670057717}"/>
              </a:ext>
            </a:extLst>
          </p:cNvPr>
          <p:cNvSpPr/>
          <p:nvPr/>
        </p:nvSpPr>
        <p:spPr bwMode="auto">
          <a:xfrm>
            <a:off x="3195481" y="3947047"/>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0" name="TextBox 9">
            <a:extLst>
              <a:ext uri="{FF2B5EF4-FFF2-40B4-BE49-F238E27FC236}">
                <a16:creationId xmlns="" xmlns:a16="http://schemas.microsoft.com/office/drawing/2014/main" id="{9A33E12F-1472-4B87-8555-29628DBAD5F3}"/>
              </a:ext>
            </a:extLst>
          </p:cNvPr>
          <p:cNvSpPr txBox="1"/>
          <p:nvPr/>
        </p:nvSpPr>
        <p:spPr>
          <a:xfrm>
            <a:off x="2084880" y="4026388"/>
            <a:ext cx="1193468" cy="369332"/>
          </a:xfrm>
          <a:prstGeom prst="rect">
            <a:avLst/>
          </a:prstGeom>
          <a:noFill/>
        </p:spPr>
        <p:txBody>
          <a:bodyPr wrap="none" rtlCol="0">
            <a:spAutoFit/>
          </a:bodyPr>
          <a:lstStyle/>
          <a:p>
            <a:r>
              <a:rPr lang="en-US" b="1" dirty="0">
                <a:solidFill>
                  <a:srgbClr val="FF0000"/>
                </a:solidFill>
              </a:rPr>
              <a:t>ARRIVAL</a:t>
            </a:r>
          </a:p>
        </p:txBody>
      </p:sp>
      <p:sp>
        <p:nvSpPr>
          <p:cNvPr id="12" name="TextBox 11">
            <a:extLst>
              <a:ext uri="{FF2B5EF4-FFF2-40B4-BE49-F238E27FC236}">
                <a16:creationId xmlns="" xmlns:a16="http://schemas.microsoft.com/office/drawing/2014/main" id="{40C5AB9B-9BDC-4179-AB84-E27CF5A79441}"/>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cxnSp>
        <p:nvCxnSpPr>
          <p:cNvPr id="11" name="Straight Arrow Connector 10">
            <a:extLst>
              <a:ext uri="{FF2B5EF4-FFF2-40B4-BE49-F238E27FC236}">
                <a16:creationId xmlns="" xmlns:a16="http://schemas.microsoft.com/office/drawing/2014/main" id="{A34A8209-9D2C-485C-8EA9-819CDC4B8371}"/>
              </a:ext>
            </a:extLst>
          </p:cNvPr>
          <p:cNvCxnSpPr>
            <a:cxnSpLocks/>
          </p:cNvCxnSpPr>
          <p:nvPr/>
        </p:nvCxnSpPr>
        <p:spPr bwMode="auto">
          <a:xfrm flipH="1" flipV="1">
            <a:off x="3239642" y="3368756"/>
            <a:ext cx="172846" cy="657632"/>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
        <p:nvSpPr>
          <p:cNvPr id="14" name="Oval 13">
            <a:extLst>
              <a:ext uri="{FF2B5EF4-FFF2-40B4-BE49-F238E27FC236}">
                <a16:creationId xmlns="" xmlns:a16="http://schemas.microsoft.com/office/drawing/2014/main" id="{8929A871-F8D8-4CA6-B44E-FDF1D5FA130C}"/>
              </a:ext>
            </a:extLst>
          </p:cNvPr>
          <p:cNvSpPr/>
          <p:nvPr/>
        </p:nvSpPr>
        <p:spPr bwMode="auto">
          <a:xfrm>
            <a:off x="2387667" y="2674152"/>
            <a:ext cx="1143000" cy="761277"/>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5" name="TextBox 14">
            <a:extLst>
              <a:ext uri="{FF2B5EF4-FFF2-40B4-BE49-F238E27FC236}">
                <a16:creationId xmlns="" xmlns:a16="http://schemas.microsoft.com/office/drawing/2014/main" id="{0EF3DAB1-9C2E-4B2C-8385-03FA33EE61CB}"/>
              </a:ext>
            </a:extLst>
          </p:cNvPr>
          <p:cNvSpPr txBox="1"/>
          <p:nvPr/>
        </p:nvSpPr>
        <p:spPr>
          <a:xfrm>
            <a:off x="652712" y="2745323"/>
            <a:ext cx="1757725" cy="369332"/>
          </a:xfrm>
          <a:prstGeom prst="rect">
            <a:avLst/>
          </a:prstGeom>
          <a:noFill/>
        </p:spPr>
        <p:txBody>
          <a:bodyPr wrap="square" rtlCol="0">
            <a:spAutoFit/>
          </a:bodyPr>
          <a:lstStyle/>
          <a:p>
            <a:r>
              <a:rPr lang="en-US" b="1" dirty="0">
                <a:solidFill>
                  <a:srgbClr val="FF0000"/>
                </a:solidFill>
              </a:rPr>
              <a:t>CIRCULATION</a:t>
            </a:r>
          </a:p>
        </p:txBody>
      </p:sp>
      <p:sp>
        <p:nvSpPr>
          <p:cNvPr id="16" name="Oval 15">
            <a:extLst>
              <a:ext uri="{FF2B5EF4-FFF2-40B4-BE49-F238E27FC236}">
                <a16:creationId xmlns="" xmlns:a16="http://schemas.microsoft.com/office/drawing/2014/main" id="{2250AA77-81AB-495E-A528-70C3ED3E7DDF}"/>
              </a:ext>
            </a:extLst>
          </p:cNvPr>
          <p:cNvSpPr/>
          <p:nvPr/>
        </p:nvSpPr>
        <p:spPr bwMode="auto">
          <a:xfrm>
            <a:off x="4125914" y="1535445"/>
            <a:ext cx="2743187" cy="1204034"/>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7" name="TextBox 16">
            <a:extLst>
              <a:ext uri="{FF2B5EF4-FFF2-40B4-BE49-F238E27FC236}">
                <a16:creationId xmlns="" xmlns:a16="http://schemas.microsoft.com/office/drawing/2014/main" id="{13C161A4-4414-4B22-B906-39112D6BB208}"/>
              </a:ext>
            </a:extLst>
          </p:cNvPr>
          <p:cNvSpPr txBox="1"/>
          <p:nvPr/>
        </p:nvSpPr>
        <p:spPr>
          <a:xfrm>
            <a:off x="6712354" y="1649022"/>
            <a:ext cx="1377300" cy="369332"/>
          </a:xfrm>
          <a:prstGeom prst="rect">
            <a:avLst/>
          </a:prstGeom>
          <a:noFill/>
        </p:spPr>
        <p:txBody>
          <a:bodyPr wrap="none" rtlCol="0">
            <a:spAutoFit/>
          </a:bodyPr>
          <a:lstStyle/>
          <a:p>
            <a:r>
              <a:rPr lang="en-US" b="1" dirty="0">
                <a:solidFill>
                  <a:srgbClr val="FF0000"/>
                </a:solidFill>
              </a:rPr>
              <a:t>CHILDREN</a:t>
            </a:r>
          </a:p>
        </p:txBody>
      </p:sp>
      <p:cxnSp>
        <p:nvCxnSpPr>
          <p:cNvPr id="18" name="Straight Arrow Connector 17">
            <a:extLst>
              <a:ext uri="{FF2B5EF4-FFF2-40B4-BE49-F238E27FC236}">
                <a16:creationId xmlns="" xmlns:a16="http://schemas.microsoft.com/office/drawing/2014/main" id="{BD835B97-C9B0-4FF4-A1FC-9E24B0B5CE59}"/>
              </a:ext>
            </a:extLst>
          </p:cNvPr>
          <p:cNvCxnSpPr>
            <a:cxnSpLocks/>
          </p:cNvCxnSpPr>
          <p:nvPr/>
        </p:nvCxnSpPr>
        <p:spPr bwMode="auto">
          <a:xfrm flipV="1">
            <a:off x="3408933" y="2601173"/>
            <a:ext cx="1082373" cy="945764"/>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
        <p:nvSpPr>
          <p:cNvPr id="19" name="Oval 18">
            <a:extLst>
              <a:ext uri="{FF2B5EF4-FFF2-40B4-BE49-F238E27FC236}">
                <a16:creationId xmlns="" xmlns:a16="http://schemas.microsoft.com/office/drawing/2014/main" id="{893DE8E6-FFB3-4FC1-A7E0-15289E21901E}"/>
              </a:ext>
            </a:extLst>
          </p:cNvPr>
          <p:cNvSpPr/>
          <p:nvPr/>
        </p:nvSpPr>
        <p:spPr bwMode="auto">
          <a:xfrm>
            <a:off x="3991636" y="2853056"/>
            <a:ext cx="2743187" cy="1836264"/>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20" name="TextBox 19">
            <a:extLst>
              <a:ext uri="{FF2B5EF4-FFF2-40B4-BE49-F238E27FC236}">
                <a16:creationId xmlns="" xmlns:a16="http://schemas.microsoft.com/office/drawing/2014/main" id="{ABAA878B-FE7A-4211-9420-85A866B920D2}"/>
              </a:ext>
            </a:extLst>
          </p:cNvPr>
          <p:cNvSpPr txBox="1"/>
          <p:nvPr/>
        </p:nvSpPr>
        <p:spPr>
          <a:xfrm>
            <a:off x="5658446" y="4689320"/>
            <a:ext cx="1103700" cy="369332"/>
          </a:xfrm>
          <a:prstGeom prst="rect">
            <a:avLst/>
          </a:prstGeom>
          <a:noFill/>
        </p:spPr>
        <p:txBody>
          <a:bodyPr wrap="none" rtlCol="0">
            <a:spAutoFit/>
          </a:bodyPr>
          <a:lstStyle/>
          <a:p>
            <a:r>
              <a:rPr lang="en-US" b="1" dirty="0">
                <a:solidFill>
                  <a:srgbClr val="FF0000"/>
                </a:solidFill>
              </a:rPr>
              <a:t>ADULTS</a:t>
            </a:r>
          </a:p>
        </p:txBody>
      </p:sp>
      <p:cxnSp>
        <p:nvCxnSpPr>
          <p:cNvPr id="21" name="Straight Arrow Connector 20">
            <a:extLst>
              <a:ext uri="{FF2B5EF4-FFF2-40B4-BE49-F238E27FC236}">
                <a16:creationId xmlns="" xmlns:a16="http://schemas.microsoft.com/office/drawing/2014/main" id="{27D0FAD3-9AC4-45EE-A183-D83F392B55F3}"/>
              </a:ext>
            </a:extLst>
          </p:cNvPr>
          <p:cNvCxnSpPr>
            <a:cxnSpLocks/>
          </p:cNvCxnSpPr>
          <p:nvPr/>
        </p:nvCxnSpPr>
        <p:spPr bwMode="auto">
          <a:xfrm flipH="1" flipV="1">
            <a:off x="2567366" y="2513911"/>
            <a:ext cx="841567" cy="1610339"/>
          </a:xfrm>
          <a:prstGeom prst="straightConnector1">
            <a:avLst/>
          </a:prstGeom>
          <a:solidFill>
            <a:srgbClr val="00B8FF"/>
          </a:solidFill>
          <a:ln w="38100" cap="flat" cmpd="sng" algn="ctr">
            <a:solidFill>
              <a:srgbClr val="FF0000"/>
            </a:solidFill>
            <a:prstDash val="sysDash"/>
            <a:round/>
            <a:headEnd type="none" w="med" len="med"/>
            <a:tailEnd type="stealth" w="lg" len="lg"/>
          </a:ln>
          <a:effectLst/>
        </p:spPr>
      </p:cxnSp>
      <p:sp>
        <p:nvSpPr>
          <p:cNvPr id="22" name="Oval 21">
            <a:extLst>
              <a:ext uri="{FF2B5EF4-FFF2-40B4-BE49-F238E27FC236}">
                <a16:creationId xmlns="" xmlns:a16="http://schemas.microsoft.com/office/drawing/2014/main" id="{A0E04519-613A-44A2-AB99-6DC2C29592DE}"/>
              </a:ext>
            </a:extLst>
          </p:cNvPr>
          <p:cNvSpPr/>
          <p:nvPr/>
        </p:nvSpPr>
        <p:spPr bwMode="auto">
          <a:xfrm>
            <a:off x="1871311" y="1831957"/>
            <a:ext cx="1368333" cy="1011521"/>
          </a:xfrm>
          <a:prstGeom prst="ellipse">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23" name="TextBox 22">
            <a:extLst>
              <a:ext uri="{FF2B5EF4-FFF2-40B4-BE49-F238E27FC236}">
                <a16:creationId xmlns="" xmlns:a16="http://schemas.microsoft.com/office/drawing/2014/main" id="{4D75DD80-E03C-4083-AC45-EF996DE77A54}"/>
              </a:ext>
            </a:extLst>
          </p:cNvPr>
          <p:cNvSpPr txBox="1"/>
          <p:nvPr/>
        </p:nvSpPr>
        <p:spPr>
          <a:xfrm>
            <a:off x="1395498" y="1548590"/>
            <a:ext cx="954107" cy="369332"/>
          </a:xfrm>
          <a:prstGeom prst="rect">
            <a:avLst/>
          </a:prstGeom>
          <a:noFill/>
        </p:spPr>
        <p:txBody>
          <a:bodyPr wrap="square" rtlCol="0">
            <a:spAutoFit/>
          </a:bodyPr>
          <a:lstStyle/>
          <a:p>
            <a:r>
              <a:rPr lang="en-US" b="1" dirty="0">
                <a:solidFill>
                  <a:srgbClr val="FF0000"/>
                </a:solidFill>
              </a:rPr>
              <a:t>TEENS</a:t>
            </a:r>
          </a:p>
        </p:txBody>
      </p:sp>
      <p:cxnSp>
        <p:nvCxnSpPr>
          <p:cNvPr id="24" name="Straight Arrow Connector 23">
            <a:extLst>
              <a:ext uri="{FF2B5EF4-FFF2-40B4-BE49-F238E27FC236}">
                <a16:creationId xmlns="" xmlns:a16="http://schemas.microsoft.com/office/drawing/2014/main" id="{068A7140-8A63-48E3-B927-CF33394F03B3}"/>
              </a:ext>
            </a:extLst>
          </p:cNvPr>
          <p:cNvCxnSpPr>
            <a:cxnSpLocks/>
          </p:cNvCxnSpPr>
          <p:nvPr/>
        </p:nvCxnSpPr>
        <p:spPr bwMode="auto">
          <a:xfrm>
            <a:off x="3964311" y="3054790"/>
            <a:ext cx="622815" cy="228037"/>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3543122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B89EB-8390-4A21-B61B-52ACF876D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5" name="TextBox 4">
            <a:extLst>
              <a:ext uri="{FF2B5EF4-FFF2-40B4-BE49-F238E27FC236}">
                <a16:creationId xmlns="" xmlns:a16="http://schemas.microsoft.com/office/drawing/2014/main" id="{5F8FD842-2793-4613-B779-3E65004D7FB6}"/>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2" name="Oval 1">
            <a:extLst>
              <a:ext uri="{FF2B5EF4-FFF2-40B4-BE49-F238E27FC236}">
                <a16:creationId xmlns="" xmlns:a16="http://schemas.microsoft.com/office/drawing/2014/main" id="{7D8D2B45-1C2A-4DAE-B546-94AD6C4CE528}"/>
              </a:ext>
            </a:extLst>
          </p:cNvPr>
          <p:cNvSpPr/>
          <p:nvPr/>
        </p:nvSpPr>
        <p:spPr bwMode="auto">
          <a:xfrm>
            <a:off x="3278348" y="4726416"/>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8" name="TextBox 7">
            <a:extLst>
              <a:ext uri="{FF2B5EF4-FFF2-40B4-BE49-F238E27FC236}">
                <a16:creationId xmlns="" xmlns:a16="http://schemas.microsoft.com/office/drawing/2014/main" id="{582EE9A3-583A-4A25-8EC2-7F1D147A11C5}"/>
              </a:ext>
            </a:extLst>
          </p:cNvPr>
          <p:cNvSpPr txBox="1"/>
          <p:nvPr/>
        </p:nvSpPr>
        <p:spPr>
          <a:xfrm>
            <a:off x="3834209" y="4726416"/>
            <a:ext cx="962764" cy="369332"/>
          </a:xfrm>
          <a:prstGeom prst="rect">
            <a:avLst/>
          </a:prstGeom>
          <a:noFill/>
        </p:spPr>
        <p:txBody>
          <a:bodyPr wrap="none" rtlCol="0">
            <a:spAutoFit/>
          </a:bodyPr>
          <a:lstStyle/>
          <a:p>
            <a:r>
              <a:rPr lang="en-US" b="1" dirty="0">
                <a:solidFill>
                  <a:srgbClr val="FF0000"/>
                </a:solidFill>
              </a:rPr>
              <a:t>ENTRY</a:t>
            </a:r>
          </a:p>
        </p:txBody>
      </p:sp>
      <p:sp>
        <p:nvSpPr>
          <p:cNvPr id="9" name="Oval 8">
            <a:extLst>
              <a:ext uri="{FF2B5EF4-FFF2-40B4-BE49-F238E27FC236}">
                <a16:creationId xmlns="" xmlns:a16="http://schemas.microsoft.com/office/drawing/2014/main" id="{FAB4BA46-9AEF-4F40-BC84-E36670057717}"/>
              </a:ext>
            </a:extLst>
          </p:cNvPr>
          <p:cNvSpPr/>
          <p:nvPr/>
        </p:nvSpPr>
        <p:spPr bwMode="auto">
          <a:xfrm>
            <a:off x="3195481" y="3947047"/>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0" name="TextBox 9">
            <a:extLst>
              <a:ext uri="{FF2B5EF4-FFF2-40B4-BE49-F238E27FC236}">
                <a16:creationId xmlns="" xmlns:a16="http://schemas.microsoft.com/office/drawing/2014/main" id="{9A33E12F-1472-4B87-8555-29628DBAD5F3}"/>
              </a:ext>
            </a:extLst>
          </p:cNvPr>
          <p:cNvSpPr txBox="1"/>
          <p:nvPr/>
        </p:nvSpPr>
        <p:spPr>
          <a:xfrm>
            <a:off x="2084880" y="4026388"/>
            <a:ext cx="1193468" cy="369332"/>
          </a:xfrm>
          <a:prstGeom prst="rect">
            <a:avLst/>
          </a:prstGeom>
          <a:noFill/>
        </p:spPr>
        <p:txBody>
          <a:bodyPr wrap="none" rtlCol="0">
            <a:spAutoFit/>
          </a:bodyPr>
          <a:lstStyle/>
          <a:p>
            <a:r>
              <a:rPr lang="en-US" b="1" dirty="0">
                <a:solidFill>
                  <a:srgbClr val="FF0000"/>
                </a:solidFill>
              </a:rPr>
              <a:t>ARRIVAL</a:t>
            </a:r>
          </a:p>
        </p:txBody>
      </p:sp>
      <p:sp>
        <p:nvSpPr>
          <p:cNvPr id="12" name="TextBox 11">
            <a:extLst>
              <a:ext uri="{FF2B5EF4-FFF2-40B4-BE49-F238E27FC236}">
                <a16:creationId xmlns="" xmlns:a16="http://schemas.microsoft.com/office/drawing/2014/main" id="{40C5AB9B-9BDC-4179-AB84-E27CF5A79441}"/>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sp>
        <p:nvSpPr>
          <p:cNvPr id="25" name="TextBox 24">
            <a:extLst>
              <a:ext uri="{FF2B5EF4-FFF2-40B4-BE49-F238E27FC236}">
                <a16:creationId xmlns="" xmlns:a16="http://schemas.microsoft.com/office/drawing/2014/main" id="{427054E1-9A04-4CF4-87A0-168BB9D9AC08}"/>
              </a:ext>
            </a:extLst>
          </p:cNvPr>
          <p:cNvSpPr txBox="1"/>
          <p:nvPr/>
        </p:nvSpPr>
        <p:spPr>
          <a:xfrm>
            <a:off x="1296181" y="2800128"/>
            <a:ext cx="1018227" cy="369332"/>
          </a:xfrm>
          <a:prstGeom prst="rect">
            <a:avLst/>
          </a:prstGeom>
          <a:noFill/>
        </p:spPr>
        <p:txBody>
          <a:bodyPr wrap="none" rtlCol="0">
            <a:spAutoFit/>
          </a:bodyPr>
          <a:lstStyle/>
          <a:p>
            <a:r>
              <a:rPr lang="en-US" b="1" dirty="0">
                <a:solidFill>
                  <a:srgbClr val="FF0000"/>
                </a:solidFill>
              </a:rPr>
              <a:t>“LOFT”</a:t>
            </a:r>
          </a:p>
        </p:txBody>
      </p:sp>
      <p:cxnSp>
        <p:nvCxnSpPr>
          <p:cNvPr id="26" name="Straight Connector 25">
            <a:extLst>
              <a:ext uri="{FF2B5EF4-FFF2-40B4-BE49-F238E27FC236}">
                <a16:creationId xmlns="" xmlns:a16="http://schemas.microsoft.com/office/drawing/2014/main" id="{D0B07D0A-1FA6-4FF9-9E85-3C227784E487}"/>
              </a:ext>
            </a:extLst>
          </p:cNvPr>
          <p:cNvCxnSpPr>
            <a:cxnSpLocks/>
          </p:cNvCxnSpPr>
          <p:nvPr/>
        </p:nvCxnSpPr>
        <p:spPr bwMode="auto">
          <a:xfrm>
            <a:off x="2681614" y="3453634"/>
            <a:ext cx="1353484" cy="1"/>
          </a:xfrm>
          <a:prstGeom prst="line">
            <a:avLst/>
          </a:prstGeom>
          <a:solidFill>
            <a:srgbClr val="00B8FF"/>
          </a:solidFill>
          <a:ln w="44450" cap="flat" cmpd="sng" algn="ctr">
            <a:solidFill>
              <a:srgbClr val="FF0000"/>
            </a:solidFill>
            <a:prstDash val="sysDot"/>
            <a:round/>
            <a:headEnd type="none" w="med" len="med"/>
            <a:tailEnd type="none" w="med" len="med"/>
          </a:ln>
          <a:effectLst/>
        </p:spPr>
      </p:cxnSp>
      <p:cxnSp>
        <p:nvCxnSpPr>
          <p:cNvPr id="27" name="Connector: Curved 26">
            <a:extLst>
              <a:ext uri="{FF2B5EF4-FFF2-40B4-BE49-F238E27FC236}">
                <a16:creationId xmlns="" xmlns:a16="http://schemas.microsoft.com/office/drawing/2014/main" id="{78551932-7323-49FB-BE89-B5E354095485}"/>
              </a:ext>
            </a:extLst>
          </p:cNvPr>
          <p:cNvCxnSpPr>
            <a:cxnSpLocks/>
          </p:cNvCxnSpPr>
          <p:nvPr/>
        </p:nvCxnSpPr>
        <p:spPr bwMode="auto">
          <a:xfrm flipV="1">
            <a:off x="3356672" y="3360208"/>
            <a:ext cx="744418" cy="724432"/>
          </a:xfrm>
          <a:prstGeom prst="curvedConnector3">
            <a:avLst>
              <a:gd name="adj1" fmla="val 146699"/>
            </a:avLst>
          </a:prstGeom>
          <a:solidFill>
            <a:srgbClr val="00B8FF"/>
          </a:solidFill>
          <a:ln w="41275" cap="flat" cmpd="sng" algn="ctr">
            <a:solidFill>
              <a:srgbClr val="FF0000"/>
            </a:solidFill>
            <a:prstDash val="sysDash"/>
            <a:round/>
            <a:headEnd type="none" w="med" len="med"/>
            <a:tailEnd type="stealth" w="lg" len="lg"/>
          </a:ln>
          <a:effectLst>
            <a:outerShdw blurRad="50800" dist="38100" dir="13500000" algn="br" rotWithShape="0">
              <a:prstClr val="black">
                <a:alpha val="40000"/>
              </a:prstClr>
            </a:outerShdw>
          </a:effectLst>
        </p:spPr>
      </p:cxnSp>
    </p:spTree>
    <p:extLst>
      <p:ext uri="{BB962C8B-B14F-4D97-AF65-F5344CB8AC3E}">
        <p14:creationId xmlns:p14="http://schemas.microsoft.com/office/powerpoint/2010/main" val="779404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18B29D5-2CD2-4560-8C67-453277374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341"/>
            <a:ext cx="10080625" cy="6720417"/>
          </a:xfrm>
          <a:prstGeom prst="rect">
            <a:avLst/>
          </a:prstGeom>
        </p:spPr>
      </p:pic>
      <p:sp>
        <p:nvSpPr>
          <p:cNvPr id="8" name="TextBox 7">
            <a:extLst>
              <a:ext uri="{FF2B5EF4-FFF2-40B4-BE49-F238E27FC236}">
                <a16:creationId xmlns="" xmlns:a16="http://schemas.microsoft.com/office/drawing/2014/main" id="{1E6611E4-E61A-41A2-82B1-ACE16D71788E}"/>
              </a:ext>
            </a:extLst>
          </p:cNvPr>
          <p:cNvSpPr txBox="1"/>
          <p:nvPr/>
        </p:nvSpPr>
        <p:spPr>
          <a:xfrm>
            <a:off x="1296181" y="2800128"/>
            <a:ext cx="1018227" cy="369332"/>
          </a:xfrm>
          <a:prstGeom prst="rect">
            <a:avLst/>
          </a:prstGeom>
          <a:noFill/>
        </p:spPr>
        <p:txBody>
          <a:bodyPr wrap="none" rtlCol="0">
            <a:spAutoFit/>
          </a:bodyPr>
          <a:lstStyle/>
          <a:p>
            <a:r>
              <a:rPr lang="en-US" b="1" dirty="0">
                <a:solidFill>
                  <a:srgbClr val="FF0000"/>
                </a:solidFill>
              </a:rPr>
              <a:t>“LOFT”</a:t>
            </a:r>
          </a:p>
        </p:txBody>
      </p:sp>
    </p:spTree>
    <p:extLst>
      <p:ext uri="{BB962C8B-B14F-4D97-AF65-F5344CB8AC3E}">
        <p14:creationId xmlns:p14="http://schemas.microsoft.com/office/powerpoint/2010/main" val="4198898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B89EB-8390-4A21-B61B-52ACF876D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5" name="TextBox 4">
            <a:extLst>
              <a:ext uri="{FF2B5EF4-FFF2-40B4-BE49-F238E27FC236}">
                <a16:creationId xmlns="" xmlns:a16="http://schemas.microsoft.com/office/drawing/2014/main" id="{5F8FD842-2793-4613-B779-3E65004D7FB6}"/>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12" name="TextBox 11">
            <a:extLst>
              <a:ext uri="{FF2B5EF4-FFF2-40B4-BE49-F238E27FC236}">
                <a16:creationId xmlns="" xmlns:a16="http://schemas.microsoft.com/office/drawing/2014/main" id="{40C5AB9B-9BDC-4179-AB84-E27CF5A79441}"/>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sp>
        <p:nvSpPr>
          <p:cNvPr id="14" name="TextBox 13">
            <a:extLst>
              <a:ext uri="{FF2B5EF4-FFF2-40B4-BE49-F238E27FC236}">
                <a16:creationId xmlns="" xmlns:a16="http://schemas.microsoft.com/office/drawing/2014/main" id="{B5F344AF-417A-448E-9673-BAAC1F278B47}"/>
              </a:ext>
            </a:extLst>
          </p:cNvPr>
          <p:cNvSpPr txBox="1"/>
          <p:nvPr/>
        </p:nvSpPr>
        <p:spPr>
          <a:xfrm>
            <a:off x="652712" y="2745323"/>
            <a:ext cx="1757725" cy="369332"/>
          </a:xfrm>
          <a:prstGeom prst="rect">
            <a:avLst/>
          </a:prstGeom>
          <a:noFill/>
        </p:spPr>
        <p:txBody>
          <a:bodyPr wrap="square" rtlCol="0">
            <a:spAutoFit/>
          </a:bodyPr>
          <a:lstStyle/>
          <a:p>
            <a:r>
              <a:rPr lang="en-US" b="1" dirty="0">
                <a:solidFill>
                  <a:srgbClr val="FF0000"/>
                </a:solidFill>
              </a:rPr>
              <a:t>CIRCULATION</a:t>
            </a:r>
          </a:p>
        </p:txBody>
      </p:sp>
      <p:cxnSp>
        <p:nvCxnSpPr>
          <p:cNvPr id="15" name="Straight Arrow Connector 14">
            <a:extLst>
              <a:ext uri="{FF2B5EF4-FFF2-40B4-BE49-F238E27FC236}">
                <a16:creationId xmlns="" xmlns:a16="http://schemas.microsoft.com/office/drawing/2014/main" id="{4CA37C9E-F74F-4C9D-BB47-28BC01381CDC}"/>
              </a:ext>
            </a:extLst>
          </p:cNvPr>
          <p:cNvCxnSpPr>
            <a:cxnSpLocks/>
          </p:cNvCxnSpPr>
          <p:nvPr/>
        </p:nvCxnSpPr>
        <p:spPr bwMode="auto">
          <a:xfrm>
            <a:off x="2966940" y="3189615"/>
            <a:ext cx="168372" cy="1123622"/>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cxnSp>
        <p:nvCxnSpPr>
          <p:cNvPr id="16" name="Straight Arrow Connector 15">
            <a:extLst>
              <a:ext uri="{FF2B5EF4-FFF2-40B4-BE49-F238E27FC236}">
                <a16:creationId xmlns="" xmlns:a16="http://schemas.microsoft.com/office/drawing/2014/main" id="{847A789E-39D4-40D0-8D2F-029136624A62}"/>
              </a:ext>
            </a:extLst>
          </p:cNvPr>
          <p:cNvCxnSpPr>
            <a:cxnSpLocks/>
          </p:cNvCxnSpPr>
          <p:nvPr/>
        </p:nvCxnSpPr>
        <p:spPr bwMode="auto">
          <a:xfrm flipH="1" flipV="1">
            <a:off x="2601914" y="2410246"/>
            <a:ext cx="282161" cy="590390"/>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cxnSp>
        <p:nvCxnSpPr>
          <p:cNvPr id="17" name="Straight Arrow Connector 16">
            <a:extLst>
              <a:ext uri="{FF2B5EF4-FFF2-40B4-BE49-F238E27FC236}">
                <a16:creationId xmlns="" xmlns:a16="http://schemas.microsoft.com/office/drawing/2014/main" id="{EFBCEB07-6B3C-4B7B-BD52-D0F3EB319E8F}"/>
              </a:ext>
            </a:extLst>
          </p:cNvPr>
          <p:cNvCxnSpPr>
            <a:cxnSpLocks/>
          </p:cNvCxnSpPr>
          <p:nvPr/>
        </p:nvCxnSpPr>
        <p:spPr bwMode="auto">
          <a:xfrm flipV="1">
            <a:off x="2986046" y="2255839"/>
            <a:ext cx="454066" cy="773151"/>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cxnSp>
        <p:nvCxnSpPr>
          <p:cNvPr id="20" name="Straight Arrow Connector 19">
            <a:extLst>
              <a:ext uri="{FF2B5EF4-FFF2-40B4-BE49-F238E27FC236}">
                <a16:creationId xmlns="" xmlns:a16="http://schemas.microsoft.com/office/drawing/2014/main" id="{FEB2AC3F-FFAC-42A1-A10D-7D5031DDCC22}"/>
              </a:ext>
            </a:extLst>
          </p:cNvPr>
          <p:cNvCxnSpPr>
            <a:cxnSpLocks/>
          </p:cNvCxnSpPr>
          <p:nvPr/>
        </p:nvCxnSpPr>
        <p:spPr bwMode="auto">
          <a:xfrm>
            <a:off x="3128704" y="3246191"/>
            <a:ext cx="1759208" cy="11399"/>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3538716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3121" y="2141738"/>
            <a:ext cx="1173660" cy="771141"/>
          </a:xfrm>
        </p:spPr>
      </p:pic>
      <p:sp>
        <p:nvSpPr>
          <p:cNvPr id="3" name="Title 2"/>
          <p:cNvSpPr>
            <a:spLocks noGrp="1"/>
          </p:cNvSpPr>
          <p:nvPr>
            <p:ph type="title"/>
          </p:nvPr>
        </p:nvSpPr>
        <p:spPr>
          <a:xfrm>
            <a:off x="1291999" y="647223"/>
            <a:ext cx="7696200" cy="945059"/>
          </a:xfrm>
        </p:spPr>
        <p:txBody>
          <a:bodyPr>
            <a:normAutofit/>
          </a:bodyPr>
          <a:lstStyle/>
          <a:p>
            <a:r>
              <a:rPr lang="en-US" u="sng" dirty="0"/>
              <a:t>Kindle and Google?</a:t>
            </a:r>
            <a:endParaRPr lang="en-US" sz="2232" u="sng"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4775" y="2078733"/>
            <a:ext cx="891432" cy="81905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3278" y="2090621"/>
            <a:ext cx="973532" cy="83675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104" y="3422875"/>
            <a:ext cx="1177385" cy="83343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0699" y="2090622"/>
            <a:ext cx="1103739" cy="87598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8471" y="3160996"/>
            <a:ext cx="927737" cy="932519"/>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318" y="2984564"/>
            <a:ext cx="1452207" cy="138275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5186" y="4722654"/>
            <a:ext cx="1143994" cy="120145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6651" y="4593150"/>
            <a:ext cx="2346896" cy="133095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4654" y="3425715"/>
            <a:ext cx="970412" cy="86440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30040" y="4593149"/>
            <a:ext cx="1254591" cy="143381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27538" y="3258364"/>
            <a:ext cx="572021" cy="835151"/>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26312" y="1887243"/>
            <a:ext cx="1334272" cy="978791"/>
          </a:xfrm>
          <a:prstGeom prst="rect">
            <a:avLst/>
          </a:prstGeom>
        </p:spPr>
      </p:pic>
    </p:spTree>
    <p:extLst>
      <p:ext uri="{BB962C8B-B14F-4D97-AF65-F5344CB8AC3E}">
        <p14:creationId xmlns:p14="http://schemas.microsoft.com/office/powerpoint/2010/main" val="23449382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B89EB-8390-4A21-B61B-52ACF876D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080625" cy="6720417"/>
          </a:xfrm>
          <a:prstGeom prst="rect">
            <a:avLst/>
          </a:prstGeom>
        </p:spPr>
      </p:pic>
      <p:sp>
        <p:nvSpPr>
          <p:cNvPr id="5" name="TextBox 4">
            <a:extLst>
              <a:ext uri="{FF2B5EF4-FFF2-40B4-BE49-F238E27FC236}">
                <a16:creationId xmlns="" xmlns:a16="http://schemas.microsoft.com/office/drawing/2014/main" id="{5F8FD842-2793-4613-B779-3E65004D7FB6}"/>
              </a:ext>
            </a:extLst>
          </p:cNvPr>
          <p:cNvSpPr txBox="1"/>
          <p:nvPr/>
        </p:nvSpPr>
        <p:spPr>
          <a:xfrm rot="3689142">
            <a:off x="-49576" y="2537537"/>
            <a:ext cx="1728037" cy="369332"/>
          </a:xfrm>
          <a:prstGeom prst="rect">
            <a:avLst/>
          </a:prstGeom>
          <a:noFill/>
        </p:spPr>
        <p:txBody>
          <a:bodyPr wrap="none" rtlCol="0">
            <a:spAutoFit/>
          </a:bodyPr>
          <a:lstStyle/>
          <a:p>
            <a:r>
              <a:rPr lang="en-US" dirty="0"/>
              <a:t>ENTRY DRIVE</a:t>
            </a:r>
          </a:p>
        </p:txBody>
      </p:sp>
      <p:sp>
        <p:nvSpPr>
          <p:cNvPr id="8" name="TextBox 7">
            <a:extLst>
              <a:ext uri="{FF2B5EF4-FFF2-40B4-BE49-F238E27FC236}">
                <a16:creationId xmlns="" xmlns:a16="http://schemas.microsoft.com/office/drawing/2014/main" id="{582EE9A3-583A-4A25-8EC2-7F1D147A11C5}"/>
              </a:ext>
            </a:extLst>
          </p:cNvPr>
          <p:cNvSpPr txBox="1"/>
          <p:nvPr/>
        </p:nvSpPr>
        <p:spPr>
          <a:xfrm>
            <a:off x="1084110" y="3855010"/>
            <a:ext cx="1454244" cy="646331"/>
          </a:xfrm>
          <a:prstGeom prst="rect">
            <a:avLst/>
          </a:prstGeom>
          <a:noFill/>
        </p:spPr>
        <p:txBody>
          <a:bodyPr wrap="none" rtlCol="0">
            <a:spAutoFit/>
          </a:bodyPr>
          <a:lstStyle/>
          <a:p>
            <a:r>
              <a:rPr lang="en-US" b="1" dirty="0">
                <a:solidFill>
                  <a:srgbClr val="FF0000"/>
                </a:solidFill>
              </a:rPr>
              <a:t>Access to </a:t>
            </a:r>
          </a:p>
          <a:p>
            <a:r>
              <a:rPr lang="en-US" b="1" dirty="0">
                <a:solidFill>
                  <a:srgbClr val="FF0000"/>
                </a:solidFill>
              </a:rPr>
              <a:t>staff space </a:t>
            </a:r>
          </a:p>
        </p:txBody>
      </p:sp>
      <p:sp>
        <p:nvSpPr>
          <p:cNvPr id="9" name="Oval 8">
            <a:extLst>
              <a:ext uri="{FF2B5EF4-FFF2-40B4-BE49-F238E27FC236}">
                <a16:creationId xmlns="" xmlns:a16="http://schemas.microsoft.com/office/drawing/2014/main" id="{FAB4BA46-9AEF-4F40-BC84-E36670057717}"/>
              </a:ext>
            </a:extLst>
          </p:cNvPr>
          <p:cNvSpPr/>
          <p:nvPr/>
        </p:nvSpPr>
        <p:spPr bwMode="auto">
          <a:xfrm>
            <a:off x="2209592" y="3028988"/>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
        <p:nvSpPr>
          <p:cNvPr id="12" name="TextBox 11">
            <a:extLst>
              <a:ext uri="{FF2B5EF4-FFF2-40B4-BE49-F238E27FC236}">
                <a16:creationId xmlns="" xmlns:a16="http://schemas.microsoft.com/office/drawing/2014/main" id="{40C5AB9B-9BDC-4179-AB84-E27CF5A79441}"/>
              </a:ext>
            </a:extLst>
          </p:cNvPr>
          <p:cNvSpPr txBox="1"/>
          <p:nvPr/>
        </p:nvSpPr>
        <p:spPr>
          <a:xfrm>
            <a:off x="986798" y="3546937"/>
            <a:ext cx="1327608" cy="400110"/>
          </a:xfrm>
          <a:prstGeom prst="rect">
            <a:avLst/>
          </a:prstGeom>
          <a:noFill/>
        </p:spPr>
        <p:txBody>
          <a:bodyPr wrap="none" rtlCol="0">
            <a:spAutoFit/>
          </a:bodyPr>
          <a:lstStyle/>
          <a:p>
            <a:r>
              <a:rPr lang="en-US" sz="2000" b="1" dirty="0"/>
              <a:t>THE HUB</a:t>
            </a:r>
          </a:p>
        </p:txBody>
      </p:sp>
      <p:sp>
        <p:nvSpPr>
          <p:cNvPr id="14" name="TextBox 13">
            <a:extLst>
              <a:ext uri="{FF2B5EF4-FFF2-40B4-BE49-F238E27FC236}">
                <a16:creationId xmlns="" xmlns:a16="http://schemas.microsoft.com/office/drawing/2014/main" id="{B5F344AF-417A-448E-9673-BAAC1F278B47}"/>
              </a:ext>
            </a:extLst>
          </p:cNvPr>
          <p:cNvSpPr txBox="1"/>
          <p:nvPr/>
        </p:nvSpPr>
        <p:spPr>
          <a:xfrm>
            <a:off x="652712" y="2745323"/>
            <a:ext cx="1757725" cy="369332"/>
          </a:xfrm>
          <a:prstGeom prst="rect">
            <a:avLst/>
          </a:prstGeom>
          <a:noFill/>
        </p:spPr>
        <p:txBody>
          <a:bodyPr wrap="square" rtlCol="0">
            <a:spAutoFit/>
          </a:bodyPr>
          <a:lstStyle/>
          <a:p>
            <a:r>
              <a:rPr lang="en-US" b="1" dirty="0">
                <a:solidFill>
                  <a:srgbClr val="FF0000"/>
                </a:solidFill>
              </a:rPr>
              <a:t>CIRCULATION</a:t>
            </a:r>
          </a:p>
        </p:txBody>
      </p:sp>
      <p:cxnSp>
        <p:nvCxnSpPr>
          <p:cNvPr id="15" name="Straight Arrow Connector 14">
            <a:extLst>
              <a:ext uri="{FF2B5EF4-FFF2-40B4-BE49-F238E27FC236}">
                <a16:creationId xmlns="" xmlns:a16="http://schemas.microsoft.com/office/drawing/2014/main" id="{4CA37C9E-F74F-4C9D-BB47-28BC01381CDC}"/>
              </a:ext>
            </a:extLst>
          </p:cNvPr>
          <p:cNvCxnSpPr>
            <a:cxnSpLocks/>
          </p:cNvCxnSpPr>
          <p:nvPr/>
        </p:nvCxnSpPr>
        <p:spPr bwMode="auto">
          <a:xfrm>
            <a:off x="2966940" y="3189615"/>
            <a:ext cx="168372" cy="1123622"/>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cxnSp>
        <p:nvCxnSpPr>
          <p:cNvPr id="16" name="Straight Arrow Connector 15">
            <a:extLst>
              <a:ext uri="{FF2B5EF4-FFF2-40B4-BE49-F238E27FC236}">
                <a16:creationId xmlns="" xmlns:a16="http://schemas.microsoft.com/office/drawing/2014/main" id="{847A789E-39D4-40D0-8D2F-029136624A62}"/>
              </a:ext>
            </a:extLst>
          </p:cNvPr>
          <p:cNvCxnSpPr>
            <a:cxnSpLocks/>
          </p:cNvCxnSpPr>
          <p:nvPr/>
        </p:nvCxnSpPr>
        <p:spPr bwMode="auto">
          <a:xfrm flipH="1" flipV="1">
            <a:off x="2601914" y="2410246"/>
            <a:ext cx="282161" cy="590390"/>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cxnSp>
        <p:nvCxnSpPr>
          <p:cNvPr id="17" name="Straight Arrow Connector 16">
            <a:extLst>
              <a:ext uri="{FF2B5EF4-FFF2-40B4-BE49-F238E27FC236}">
                <a16:creationId xmlns="" xmlns:a16="http://schemas.microsoft.com/office/drawing/2014/main" id="{EFBCEB07-6B3C-4B7B-BD52-D0F3EB319E8F}"/>
              </a:ext>
            </a:extLst>
          </p:cNvPr>
          <p:cNvCxnSpPr>
            <a:cxnSpLocks/>
          </p:cNvCxnSpPr>
          <p:nvPr/>
        </p:nvCxnSpPr>
        <p:spPr bwMode="auto">
          <a:xfrm flipV="1">
            <a:off x="2986046" y="2255839"/>
            <a:ext cx="454066" cy="773151"/>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cxnSp>
        <p:nvCxnSpPr>
          <p:cNvPr id="20" name="Straight Arrow Connector 19">
            <a:extLst>
              <a:ext uri="{FF2B5EF4-FFF2-40B4-BE49-F238E27FC236}">
                <a16:creationId xmlns="" xmlns:a16="http://schemas.microsoft.com/office/drawing/2014/main" id="{FEB2AC3F-FFAC-42A1-A10D-7D5031DDCC22}"/>
              </a:ext>
            </a:extLst>
          </p:cNvPr>
          <p:cNvCxnSpPr>
            <a:cxnSpLocks/>
          </p:cNvCxnSpPr>
          <p:nvPr/>
        </p:nvCxnSpPr>
        <p:spPr bwMode="auto">
          <a:xfrm>
            <a:off x="3128704" y="3246191"/>
            <a:ext cx="1759208" cy="11399"/>
          </a:xfrm>
          <a:prstGeom prst="straightConnector1">
            <a:avLst/>
          </a:prstGeom>
          <a:solidFill>
            <a:srgbClr val="00B8FF"/>
          </a:solidFill>
          <a:ln w="22225"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34109605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pic>
        <p:nvPicPr>
          <p:cNvPr id="3" name="Picture 2">
            <a:extLst>
              <a:ext uri="{FF2B5EF4-FFF2-40B4-BE49-F238E27FC236}">
                <a16:creationId xmlns="" xmlns:a16="http://schemas.microsoft.com/office/drawing/2014/main" id="{B234BA6F-FC10-4E4B-8CA0-D23D25F5B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080625" cy="6720417"/>
          </a:xfrm>
          <a:prstGeom prst="rect">
            <a:avLst/>
          </a:prstGeom>
        </p:spPr>
      </p:pic>
      <p:sp>
        <p:nvSpPr>
          <p:cNvPr id="5" name="TextBox 4">
            <a:extLst>
              <a:ext uri="{FF2B5EF4-FFF2-40B4-BE49-F238E27FC236}">
                <a16:creationId xmlns="" xmlns:a16="http://schemas.microsoft.com/office/drawing/2014/main" id="{EB9D1AD3-A6FB-4F56-ADC6-43C4695D17D6}"/>
              </a:ext>
            </a:extLst>
          </p:cNvPr>
          <p:cNvSpPr txBox="1"/>
          <p:nvPr/>
        </p:nvSpPr>
        <p:spPr>
          <a:xfrm>
            <a:off x="1084110" y="3855010"/>
            <a:ext cx="1454244" cy="646331"/>
          </a:xfrm>
          <a:prstGeom prst="rect">
            <a:avLst/>
          </a:prstGeom>
          <a:noFill/>
        </p:spPr>
        <p:txBody>
          <a:bodyPr wrap="none" rtlCol="0">
            <a:spAutoFit/>
          </a:bodyPr>
          <a:lstStyle/>
          <a:p>
            <a:r>
              <a:rPr lang="en-US" b="1" dirty="0">
                <a:solidFill>
                  <a:srgbClr val="FF0000"/>
                </a:solidFill>
              </a:rPr>
              <a:t>Access to </a:t>
            </a:r>
          </a:p>
          <a:p>
            <a:r>
              <a:rPr lang="en-US" b="1" dirty="0">
                <a:solidFill>
                  <a:srgbClr val="FF0000"/>
                </a:solidFill>
              </a:rPr>
              <a:t>staff space </a:t>
            </a:r>
          </a:p>
        </p:txBody>
      </p:sp>
      <p:sp>
        <p:nvSpPr>
          <p:cNvPr id="6" name="Oval 5">
            <a:extLst>
              <a:ext uri="{FF2B5EF4-FFF2-40B4-BE49-F238E27FC236}">
                <a16:creationId xmlns="" xmlns:a16="http://schemas.microsoft.com/office/drawing/2014/main" id="{20C28A0B-2CD3-4F8E-A85E-0446DC25C4D4}"/>
              </a:ext>
            </a:extLst>
          </p:cNvPr>
          <p:cNvSpPr/>
          <p:nvPr/>
        </p:nvSpPr>
        <p:spPr bwMode="auto">
          <a:xfrm>
            <a:off x="2209592" y="3028988"/>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endParaRPr lang="en-US">
              <a:latin typeface="Arial" charset="0"/>
            </a:endParaRPr>
          </a:p>
        </p:txBody>
      </p:sp>
    </p:spTree>
    <p:extLst>
      <p:ext uri="{BB962C8B-B14F-4D97-AF65-F5344CB8AC3E}">
        <p14:creationId xmlns:p14="http://schemas.microsoft.com/office/powerpoint/2010/main" val="275327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 xmlns:a16="http://schemas.microsoft.com/office/drawing/2014/main" id="{00E4A190-3771-49C9-8292-AFCE9C9F72E3}"/>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17496" r="10693"/>
          <a:stretch/>
        </p:blipFill>
        <p:spPr>
          <a:xfrm>
            <a:off x="2" y="0"/>
            <a:ext cx="10080625" cy="6429272"/>
          </a:xfrm>
          <a:prstGeom prst="rect">
            <a:avLst/>
          </a:prstGeom>
        </p:spPr>
      </p:pic>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2" name="TextBox 1">
            <a:extLst>
              <a:ext uri="{FF2B5EF4-FFF2-40B4-BE49-F238E27FC236}">
                <a16:creationId xmlns="" xmlns:a16="http://schemas.microsoft.com/office/drawing/2014/main" id="{A9A51474-9113-40A0-BD7E-D8E881C0F5B3}"/>
              </a:ext>
            </a:extLst>
          </p:cNvPr>
          <p:cNvSpPr txBox="1"/>
          <p:nvPr/>
        </p:nvSpPr>
        <p:spPr>
          <a:xfrm>
            <a:off x="1230312" y="3027289"/>
            <a:ext cx="3483646" cy="2369880"/>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The Hub</a:t>
            </a:r>
          </a:p>
          <a:p>
            <a:pPr marL="457200" indent="-457200">
              <a:buFontTx/>
              <a:buChar char="-"/>
            </a:pPr>
            <a:r>
              <a:rPr lang="en-US" sz="2800" b="1" dirty="0">
                <a:solidFill>
                  <a:schemeClr val="bg1"/>
                </a:solidFill>
                <a:effectLst>
                  <a:innerShdw blurRad="63500" dist="50800" dir="10800000">
                    <a:prstClr val="black">
                      <a:alpha val="50000"/>
                    </a:prstClr>
                  </a:innerShdw>
                </a:effectLst>
              </a:rPr>
              <a:t>Circulation Desk</a:t>
            </a:r>
          </a:p>
          <a:p>
            <a:pPr marL="457200" indent="-457200">
              <a:buFontTx/>
              <a:buChar char="-"/>
            </a:pPr>
            <a:r>
              <a:rPr lang="en-US" sz="2800" b="1" dirty="0">
                <a:solidFill>
                  <a:schemeClr val="bg1"/>
                </a:solidFill>
                <a:effectLst>
                  <a:innerShdw blurRad="63500" dist="50800" dir="10800000">
                    <a:prstClr val="black">
                      <a:alpha val="50000"/>
                    </a:prstClr>
                  </a:innerShdw>
                </a:effectLst>
              </a:rPr>
              <a:t>New Releases</a:t>
            </a:r>
          </a:p>
          <a:p>
            <a:pPr marL="457200" indent="-457200">
              <a:buFontTx/>
              <a:buChar char="-"/>
            </a:pPr>
            <a:r>
              <a:rPr lang="en-US" sz="2800" b="1" dirty="0">
                <a:solidFill>
                  <a:schemeClr val="bg1"/>
                </a:solidFill>
                <a:effectLst>
                  <a:innerShdw blurRad="63500" dist="50800" dir="10800000">
                    <a:prstClr val="black">
                      <a:alpha val="50000"/>
                    </a:prstClr>
                  </a:innerShdw>
                </a:effectLst>
              </a:rPr>
              <a:t>Digital Media</a:t>
            </a:r>
          </a:p>
          <a:p>
            <a:pPr marL="457200" indent="-457200">
              <a:buFontTx/>
              <a:buChar char="-"/>
            </a:pPr>
            <a:r>
              <a:rPr lang="en-US" sz="2800" b="1" dirty="0">
                <a:solidFill>
                  <a:schemeClr val="bg1"/>
                </a:solidFill>
                <a:effectLst>
                  <a:innerShdw blurRad="63500" dist="50800" dir="10800000">
                    <a:prstClr val="black">
                      <a:alpha val="50000"/>
                    </a:prstClr>
                  </a:innerShdw>
                </a:effectLst>
              </a:rPr>
              <a:t>Casual Seating</a:t>
            </a:r>
          </a:p>
        </p:txBody>
      </p:sp>
    </p:spTree>
    <p:extLst>
      <p:ext uri="{BB962C8B-B14F-4D97-AF65-F5344CB8AC3E}">
        <p14:creationId xmlns:p14="http://schemas.microsoft.com/office/powerpoint/2010/main" val="3955424350"/>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 xmlns:a16="http://schemas.microsoft.com/office/drawing/2014/main" id="{320BFD8D-F4E9-4B6F-9F93-0B88B3937D1B}"/>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17496" r="10693"/>
          <a:stretch/>
        </p:blipFill>
        <p:spPr>
          <a:xfrm>
            <a:off x="2" y="0"/>
            <a:ext cx="10080625" cy="6429272"/>
          </a:xfrm>
          <a:prstGeom prst="rect">
            <a:avLst/>
          </a:prstGeom>
        </p:spPr>
      </p:pic>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2" name="TextBox 1">
            <a:extLst>
              <a:ext uri="{FF2B5EF4-FFF2-40B4-BE49-F238E27FC236}">
                <a16:creationId xmlns="" xmlns:a16="http://schemas.microsoft.com/office/drawing/2014/main" id="{A9A51474-9113-40A0-BD7E-D8E881C0F5B3}"/>
              </a:ext>
            </a:extLst>
          </p:cNvPr>
          <p:cNvSpPr txBox="1"/>
          <p:nvPr/>
        </p:nvSpPr>
        <p:spPr>
          <a:xfrm>
            <a:off x="1230314" y="3027291"/>
            <a:ext cx="2031325" cy="646331"/>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The Hub</a:t>
            </a:r>
          </a:p>
        </p:txBody>
      </p:sp>
      <p:sp>
        <p:nvSpPr>
          <p:cNvPr id="5" name="TextBox 4">
            <a:extLst>
              <a:ext uri="{FF2B5EF4-FFF2-40B4-BE49-F238E27FC236}">
                <a16:creationId xmlns="" xmlns:a16="http://schemas.microsoft.com/office/drawing/2014/main" id="{763AA3F1-67AF-43CE-9E74-1D8F6B449C6C}"/>
              </a:ext>
            </a:extLst>
          </p:cNvPr>
          <p:cNvSpPr txBox="1"/>
          <p:nvPr/>
        </p:nvSpPr>
        <p:spPr>
          <a:xfrm>
            <a:off x="1611314" y="1265237"/>
            <a:ext cx="5362365" cy="1938992"/>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The Loft</a:t>
            </a:r>
          </a:p>
          <a:p>
            <a:pPr marL="457200" indent="-457200">
              <a:buFontTx/>
              <a:buChar char="-"/>
            </a:pPr>
            <a:r>
              <a:rPr lang="en-US" sz="2800" b="1" dirty="0">
                <a:solidFill>
                  <a:schemeClr val="bg1"/>
                </a:solidFill>
                <a:effectLst>
                  <a:innerShdw blurRad="63500" dist="50800" dir="10800000">
                    <a:prstClr val="black">
                      <a:alpha val="50000"/>
                    </a:prstClr>
                  </a:innerShdw>
                </a:effectLst>
              </a:rPr>
              <a:t>Serve Keyes Meeting Room</a:t>
            </a:r>
          </a:p>
          <a:p>
            <a:pPr marL="457200" indent="-457200">
              <a:buFontTx/>
              <a:buChar char="-"/>
            </a:pPr>
            <a:r>
              <a:rPr lang="en-US" sz="2800" b="1" dirty="0">
                <a:solidFill>
                  <a:schemeClr val="bg1"/>
                </a:solidFill>
                <a:effectLst>
                  <a:innerShdw blurRad="63500" dist="50800" dir="10800000">
                    <a:prstClr val="black">
                      <a:alpha val="50000"/>
                    </a:prstClr>
                  </a:innerShdw>
                </a:effectLst>
              </a:rPr>
              <a:t>Lounge seating</a:t>
            </a:r>
          </a:p>
          <a:p>
            <a:pPr marL="457200" indent="-457200">
              <a:buFontTx/>
              <a:buChar char="-"/>
            </a:pPr>
            <a:r>
              <a:rPr lang="en-US" sz="2800" b="1" dirty="0">
                <a:solidFill>
                  <a:schemeClr val="bg1"/>
                </a:solidFill>
                <a:effectLst>
                  <a:innerShdw blurRad="63500" dist="50800" dir="10800000">
                    <a:prstClr val="black">
                      <a:alpha val="50000"/>
                    </a:prstClr>
                  </a:innerShdw>
                </a:effectLst>
              </a:rPr>
              <a:t>Edge of the action</a:t>
            </a:r>
          </a:p>
        </p:txBody>
      </p:sp>
    </p:spTree>
    <p:extLst>
      <p:ext uri="{BB962C8B-B14F-4D97-AF65-F5344CB8AC3E}">
        <p14:creationId xmlns:p14="http://schemas.microsoft.com/office/powerpoint/2010/main" val="193945079"/>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 xmlns:a16="http://schemas.microsoft.com/office/drawing/2014/main" id="{9694DE8E-0DF5-46EB-81E7-D947F232868A}"/>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17496" r="10693"/>
          <a:stretch/>
        </p:blipFill>
        <p:spPr>
          <a:xfrm>
            <a:off x="2" y="0"/>
            <a:ext cx="10080625" cy="6429272"/>
          </a:xfrm>
          <a:prstGeom prst="rect">
            <a:avLst/>
          </a:prstGeom>
        </p:spPr>
      </p:pic>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2" name="TextBox 1">
            <a:extLst>
              <a:ext uri="{FF2B5EF4-FFF2-40B4-BE49-F238E27FC236}">
                <a16:creationId xmlns="" xmlns:a16="http://schemas.microsoft.com/office/drawing/2014/main" id="{A9A51474-9113-40A0-BD7E-D8E881C0F5B3}"/>
              </a:ext>
            </a:extLst>
          </p:cNvPr>
          <p:cNvSpPr txBox="1"/>
          <p:nvPr/>
        </p:nvSpPr>
        <p:spPr>
          <a:xfrm>
            <a:off x="1230314" y="3027291"/>
            <a:ext cx="2031325" cy="646331"/>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The Hub</a:t>
            </a:r>
          </a:p>
        </p:txBody>
      </p:sp>
      <p:sp>
        <p:nvSpPr>
          <p:cNvPr id="5" name="TextBox 4">
            <a:extLst>
              <a:ext uri="{FF2B5EF4-FFF2-40B4-BE49-F238E27FC236}">
                <a16:creationId xmlns="" xmlns:a16="http://schemas.microsoft.com/office/drawing/2014/main" id="{763AA3F1-67AF-43CE-9E74-1D8F6B449C6C}"/>
              </a:ext>
            </a:extLst>
          </p:cNvPr>
          <p:cNvSpPr txBox="1"/>
          <p:nvPr/>
        </p:nvSpPr>
        <p:spPr>
          <a:xfrm>
            <a:off x="1611314" y="1265239"/>
            <a:ext cx="2005677" cy="646331"/>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The Loft</a:t>
            </a:r>
          </a:p>
        </p:txBody>
      </p:sp>
      <p:sp>
        <p:nvSpPr>
          <p:cNvPr id="6" name="TextBox 5">
            <a:extLst>
              <a:ext uri="{FF2B5EF4-FFF2-40B4-BE49-F238E27FC236}">
                <a16:creationId xmlns="" xmlns:a16="http://schemas.microsoft.com/office/drawing/2014/main" id="{919BB899-5359-4A9F-B8F3-B0DBA709AA12}"/>
              </a:ext>
            </a:extLst>
          </p:cNvPr>
          <p:cNvSpPr txBox="1"/>
          <p:nvPr/>
        </p:nvSpPr>
        <p:spPr>
          <a:xfrm>
            <a:off x="5345114" y="5227639"/>
            <a:ext cx="2617191" cy="646331"/>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Adult Wing</a:t>
            </a:r>
          </a:p>
        </p:txBody>
      </p:sp>
      <p:sp>
        <p:nvSpPr>
          <p:cNvPr id="7" name="TextBox 6">
            <a:extLst>
              <a:ext uri="{FF2B5EF4-FFF2-40B4-BE49-F238E27FC236}">
                <a16:creationId xmlns="" xmlns:a16="http://schemas.microsoft.com/office/drawing/2014/main" id="{5258BF9B-0876-4DC3-B2D7-9E32020CF9FE}"/>
              </a:ext>
            </a:extLst>
          </p:cNvPr>
          <p:cNvSpPr txBox="1"/>
          <p:nvPr/>
        </p:nvSpPr>
        <p:spPr>
          <a:xfrm>
            <a:off x="6355429" y="1620876"/>
            <a:ext cx="3675173" cy="646331"/>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Children's Wing</a:t>
            </a:r>
          </a:p>
        </p:txBody>
      </p:sp>
      <p:sp>
        <p:nvSpPr>
          <p:cNvPr id="8" name="TextBox 7">
            <a:extLst>
              <a:ext uri="{FF2B5EF4-FFF2-40B4-BE49-F238E27FC236}">
                <a16:creationId xmlns="" xmlns:a16="http://schemas.microsoft.com/office/drawing/2014/main" id="{1F92BECD-AF1B-4C8F-87DB-A6765094832F}"/>
              </a:ext>
            </a:extLst>
          </p:cNvPr>
          <p:cNvSpPr txBox="1"/>
          <p:nvPr/>
        </p:nvSpPr>
        <p:spPr>
          <a:xfrm>
            <a:off x="1016599" y="511991"/>
            <a:ext cx="2458750" cy="646331"/>
          </a:xfrm>
          <a:prstGeom prst="rect">
            <a:avLst/>
          </a:prstGeom>
          <a:noFill/>
        </p:spPr>
        <p:txBody>
          <a:bodyPr wrap="none" rtlCol="0">
            <a:spAutoFit/>
          </a:bodyPr>
          <a:lstStyle/>
          <a:p>
            <a:r>
              <a:rPr lang="en-US" sz="3600" b="1" dirty="0">
                <a:solidFill>
                  <a:schemeClr val="bg1"/>
                </a:solidFill>
                <a:effectLst>
                  <a:innerShdw blurRad="63500" dist="50800" dir="10800000">
                    <a:prstClr val="black">
                      <a:alpha val="50000"/>
                    </a:prstClr>
                  </a:innerShdw>
                </a:effectLst>
              </a:rPr>
              <a:t>Teen Zone</a:t>
            </a:r>
          </a:p>
        </p:txBody>
      </p:sp>
    </p:spTree>
    <p:extLst>
      <p:ext uri="{BB962C8B-B14F-4D97-AF65-F5344CB8AC3E}">
        <p14:creationId xmlns:p14="http://schemas.microsoft.com/office/powerpoint/2010/main" val="583117810"/>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 xmlns:a16="http://schemas.microsoft.com/office/drawing/2014/main" id="{64E2579C-6797-454E-8E19-4D6990ADFEE2}"/>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l="17496" r="10693"/>
          <a:stretch/>
        </p:blipFill>
        <p:spPr>
          <a:xfrm>
            <a:off x="2" y="0"/>
            <a:ext cx="10080625" cy="6429272"/>
          </a:xfrm>
          <a:prstGeom prst="rect">
            <a:avLst/>
          </a:prstGeom>
        </p:spPr>
      </p:pic>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2" name="TextBox 1">
            <a:extLst>
              <a:ext uri="{FF2B5EF4-FFF2-40B4-BE49-F238E27FC236}">
                <a16:creationId xmlns="" xmlns:a16="http://schemas.microsoft.com/office/drawing/2014/main" id="{A9A51474-9113-40A0-BD7E-D8E881C0F5B3}"/>
              </a:ext>
            </a:extLst>
          </p:cNvPr>
          <p:cNvSpPr txBox="1"/>
          <p:nvPr/>
        </p:nvSpPr>
        <p:spPr>
          <a:xfrm>
            <a:off x="2525712" y="2941639"/>
            <a:ext cx="4570482" cy="1323439"/>
          </a:xfrm>
          <a:prstGeom prst="rect">
            <a:avLst/>
          </a:prstGeom>
          <a:noFill/>
        </p:spPr>
        <p:txBody>
          <a:bodyPr wrap="none" rtlCol="0">
            <a:spAutoFit/>
          </a:bodyPr>
          <a:lstStyle/>
          <a:p>
            <a:pPr algn="ctr"/>
            <a:r>
              <a:rPr lang="en-US" sz="4400" b="1" dirty="0">
                <a:solidFill>
                  <a:schemeClr val="bg1"/>
                </a:solidFill>
                <a:effectLst>
                  <a:innerShdw blurRad="63500" dist="50800" dir="10800000">
                    <a:prstClr val="black">
                      <a:alpha val="50000"/>
                    </a:prstClr>
                  </a:innerShdw>
                </a:effectLst>
              </a:rPr>
              <a:t>The Hub</a:t>
            </a:r>
          </a:p>
          <a:p>
            <a:pPr algn="ctr"/>
            <a:r>
              <a:rPr lang="en-US" sz="3600" b="1" dirty="0">
                <a:solidFill>
                  <a:schemeClr val="bg1"/>
                </a:solidFill>
                <a:effectLst>
                  <a:innerShdw blurRad="63500" dist="50800" dir="10800000">
                    <a:prstClr val="black">
                      <a:alpha val="50000"/>
                    </a:prstClr>
                  </a:innerShdw>
                </a:effectLst>
              </a:rPr>
              <a:t>Ready for the future</a:t>
            </a:r>
          </a:p>
        </p:txBody>
      </p:sp>
    </p:spTree>
    <p:extLst>
      <p:ext uri="{BB962C8B-B14F-4D97-AF65-F5344CB8AC3E}">
        <p14:creationId xmlns:p14="http://schemas.microsoft.com/office/powerpoint/2010/main" val="2015237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3076" name="Text Box 3">
            <a:extLst>
              <a:ext uri="{FF2B5EF4-FFF2-40B4-BE49-F238E27FC236}">
                <a16:creationId xmlns="" xmlns:a16="http://schemas.microsoft.com/office/drawing/2014/main" id="{2BB7A569-72F2-43BB-93B0-9D596F2F747F}"/>
              </a:ext>
            </a:extLst>
          </p:cNvPr>
          <p:cNvSpPr txBox="1">
            <a:spLocks noChangeArrowheads="1"/>
          </p:cNvSpPr>
          <p:nvPr/>
        </p:nvSpPr>
        <p:spPr bwMode="auto">
          <a:xfrm>
            <a:off x="315914" y="1646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8800" b="1" dirty="0">
                <a:latin typeface="Minion Pro SmBd" panose="02040603060306020203" pitchFamily="18" charset="0"/>
                <a:cs typeface="Miriam Fixed" panose="020B0509050101010101" pitchFamily="49" charset="-79"/>
              </a:rPr>
              <a:t>So…</a:t>
            </a:r>
          </a:p>
          <a:p>
            <a:pPr algn="ctr" eaLnBrk="1">
              <a:lnSpc>
                <a:spcPct val="94000"/>
              </a:lnSpc>
              <a:spcAft>
                <a:spcPct val="0"/>
              </a:spcAft>
            </a:pPr>
            <a:r>
              <a:rPr lang="en-US" altLang="en-US" sz="8800" b="1" dirty="0">
                <a:latin typeface="Minion Pro SmBd" panose="02040603060306020203" pitchFamily="18" charset="0"/>
                <a:cs typeface="Miriam Fixed" panose="020B0509050101010101" pitchFamily="49" charset="-79"/>
              </a:rPr>
              <a:t>What’s it going to look like?</a:t>
            </a:r>
          </a:p>
        </p:txBody>
      </p:sp>
    </p:spTree>
    <p:extLst>
      <p:ext uri="{BB962C8B-B14F-4D97-AF65-F5344CB8AC3E}">
        <p14:creationId xmlns:p14="http://schemas.microsoft.com/office/powerpoint/2010/main" val="3177462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front of a house&#10;&#10;Description automatically generated">
            <a:extLst>
              <a:ext uri="{FF2B5EF4-FFF2-40B4-BE49-F238E27FC236}">
                <a16:creationId xmlns="" xmlns:a16="http://schemas.microsoft.com/office/drawing/2014/main" id="{F7847EE4-70F0-4F21-A600-DE485A8F7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459"/>
            <a:ext cx="10080625" cy="6522757"/>
          </a:xfrm>
          <a:prstGeom prst="rect">
            <a:avLst/>
          </a:prstGeom>
        </p:spPr>
      </p:pic>
    </p:spTree>
    <p:extLst>
      <p:ext uri="{BB962C8B-B14F-4D97-AF65-F5344CB8AC3E}">
        <p14:creationId xmlns:p14="http://schemas.microsoft.com/office/powerpoint/2010/main" val="3212972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rick building with grass in front of a house&#10;&#10;Description automatically generated">
            <a:extLst>
              <a:ext uri="{FF2B5EF4-FFF2-40B4-BE49-F238E27FC236}">
                <a16:creationId xmlns="" xmlns:a16="http://schemas.microsoft.com/office/drawing/2014/main" id="{C1030197-89F0-412B-98AB-475334FC1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459"/>
            <a:ext cx="10080625" cy="6522757"/>
          </a:xfrm>
          <a:prstGeom prst="rect">
            <a:avLst/>
          </a:prstGeom>
        </p:spPr>
      </p:pic>
    </p:spTree>
    <p:extLst>
      <p:ext uri="{BB962C8B-B14F-4D97-AF65-F5344CB8AC3E}">
        <p14:creationId xmlns:p14="http://schemas.microsoft.com/office/powerpoint/2010/main" val="1464438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brick building with grass in front of a house&#10;&#10;Description automatically generated">
            <a:extLst>
              <a:ext uri="{FF2B5EF4-FFF2-40B4-BE49-F238E27FC236}">
                <a16:creationId xmlns="" xmlns:a16="http://schemas.microsoft.com/office/drawing/2014/main" id="{DE689529-9848-4B09-94CF-212C5127E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459"/>
            <a:ext cx="10080625" cy="6522757"/>
          </a:xfrm>
          <a:prstGeom prst="rect">
            <a:avLst/>
          </a:prstGeom>
        </p:spPr>
      </p:pic>
    </p:spTree>
    <p:extLst>
      <p:ext uri="{BB962C8B-B14F-4D97-AF65-F5344CB8AC3E}">
        <p14:creationId xmlns:p14="http://schemas.microsoft.com/office/powerpoint/2010/main" val="3791156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u="sng" dirty="0"/>
              <a:t>Where We Are</a:t>
            </a:r>
          </a:p>
        </p:txBody>
      </p:sp>
      <p:sp>
        <p:nvSpPr>
          <p:cNvPr id="4" name="Content Placeholder 3">
            <a:extLst>
              <a:ext uri="{FF2B5EF4-FFF2-40B4-BE49-F238E27FC236}">
                <a16:creationId xmlns="" xmlns:a16="http://schemas.microsoft.com/office/drawing/2014/main" id="{C254F789-E75B-0741-83AE-82259FB36A15}"/>
              </a:ext>
            </a:extLst>
          </p:cNvPr>
          <p:cNvSpPr>
            <a:spLocks noGrp="1"/>
          </p:cNvSpPr>
          <p:nvPr>
            <p:ph idx="1"/>
          </p:nvPr>
        </p:nvSpPr>
        <p:spPr/>
        <p:txBody>
          <a:bodyPr/>
          <a:lstStyle/>
          <a:p>
            <a:pPr marL="457200" indent="-457200">
              <a:buClr>
                <a:schemeClr val="bg1"/>
              </a:buClr>
              <a:buFont typeface="Arial" panose="020B0604020202020204" pitchFamily="34" charset="0"/>
              <a:buChar char="•"/>
            </a:pPr>
            <a:r>
              <a:rPr lang="en-US" dirty="0">
                <a:solidFill>
                  <a:schemeClr val="bg1"/>
                </a:solidFill>
              </a:rPr>
              <a:t>1986 – Library last renovated (34 years ago!)</a:t>
            </a:r>
          </a:p>
          <a:p>
            <a:pPr marL="457200" indent="-457200">
              <a:buClr>
                <a:schemeClr val="bg1"/>
              </a:buClr>
              <a:buFont typeface="Arial" panose="020B0604020202020204" pitchFamily="34" charset="0"/>
              <a:buChar char="•"/>
            </a:pPr>
            <a:r>
              <a:rPr lang="en-US" dirty="0">
                <a:solidFill>
                  <a:schemeClr val="bg1"/>
                </a:solidFill>
              </a:rPr>
              <a:t>20 years - Expected life of mechanicals and space</a:t>
            </a:r>
          </a:p>
          <a:p>
            <a:pPr marL="457200" indent="-457200">
              <a:buClr>
                <a:schemeClr val="bg1"/>
              </a:buClr>
              <a:buFont typeface="Arial" panose="020B0604020202020204" pitchFamily="34" charset="0"/>
              <a:buChar char="•"/>
            </a:pPr>
            <a:r>
              <a:rPr lang="en-US" dirty="0">
                <a:solidFill>
                  <a:schemeClr val="bg1"/>
                </a:solidFill>
              </a:rPr>
              <a:t>14 years past life expectancy!</a:t>
            </a:r>
          </a:p>
          <a:p>
            <a:pPr marL="457200" indent="-457200">
              <a:buClr>
                <a:schemeClr val="bg1"/>
              </a:buClr>
              <a:buFont typeface="Arial" panose="020B0604020202020204" pitchFamily="34" charset="0"/>
              <a:buChar char="•"/>
            </a:pPr>
            <a:r>
              <a:rPr lang="en-US" dirty="0">
                <a:solidFill>
                  <a:schemeClr val="bg1"/>
                </a:solidFill>
              </a:rPr>
              <a:t>Systems are failing and building is not meeting town needs</a:t>
            </a:r>
          </a:p>
          <a:p>
            <a:pPr marL="457200" indent="-457200">
              <a:buClr>
                <a:schemeClr val="bg1"/>
              </a:buClr>
              <a:buFont typeface="Arial" panose="020B0604020202020204" pitchFamily="34" charset="0"/>
              <a:buChar char="•"/>
            </a:pPr>
            <a:r>
              <a:rPr lang="en-US" dirty="0">
                <a:solidFill>
                  <a:schemeClr val="bg1"/>
                </a:solidFill>
              </a:rPr>
              <a:t>Other Town Building issues have been addressed: Town Hall, DPW, Police, Fire, Ambulance, Welfare and Schools.</a:t>
            </a:r>
          </a:p>
          <a:p>
            <a:endParaRPr lang="en-US" dirty="0"/>
          </a:p>
        </p:txBody>
      </p:sp>
    </p:spTree>
    <p:extLst>
      <p:ext uri="{BB962C8B-B14F-4D97-AF65-F5344CB8AC3E}">
        <p14:creationId xmlns:p14="http://schemas.microsoft.com/office/powerpoint/2010/main" val="5220660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counter, room&#10;&#10;Description automatically generated">
            <a:extLst>
              <a:ext uri="{FF2B5EF4-FFF2-40B4-BE49-F238E27FC236}">
                <a16:creationId xmlns="" xmlns:a16="http://schemas.microsoft.com/office/drawing/2014/main" id="{E47F50E4-6696-48A4-91F2-FBD800C79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459"/>
            <a:ext cx="10080625" cy="6522757"/>
          </a:xfrm>
          <a:prstGeom prst="rect">
            <a:avLst/>
          </a:prstGeom>
        </p:spPr>
      </p:pic>
    </p:spTree>
    <p:extLst>
      <p:ext uri="{BB962C8B-B14F-4D97-AF65-F5344CB8AC3E}">
        <p14:creationId xmlns:p14="http://schemas.microsoft.com/office/powerpoint/2010/main" val="8691040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building, table, living&#10;&#10;Description automatically generated">
            <a:extLst>
              <a:ext uri="{FF2B5EF4-FFF2-40B4-BE49-F238E27FC236}">
                <a16:creationId xmlns="" xmlns:a16="http://schemas.microsoft.com/office/drawing/2014/main" id="{A3E72057-EFBF-4D79-87CB-E363B111A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459"/>
            <a:ext cx="10080625" cy="6522757"/>
          </a:xfrm>
          <a:prstGeom prst="rect">
            <a:avLst/>
          </a:prstGeom>
        </p:spPr>
      </p:pic>
    </p:spTree>
    <p:extLst>
      <p:ext uri="{BB962C8B-B14F-4D97-AF65-F5344CB8AC3E}">
        <p14:creationId xmlns:p14="http://schemas.microsoft.com/office/powerpoint/2010/main" val="10142698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rick building with grass and trees&#10;&#10;Description automatically generated">
            <a:extLst>
              <a:ext uri="{FF2B5EF4-FFF2-40B4-BE49-F238E27FC236}">
                <a16:creationId xmlns="" xmlns:a16="http://schemas.microsoft.com/office/drawing/2014/main" id="{B019A9C4-F3BB-4363-89DB-5E3470F68371}"/>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2" y="1471374"/>
            <a:ext cx="10080625" cy="4616926"/>
          </a:xfrm>
          <a:prstGeom prst="rect">
            <a:avLst/>
          </a:prstGeom>
        </p:spPr>
      </p:pic>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315914" y="1341437"/>
            <a:ext cx="944879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Thank-you</a:t>
            </a:r>
          </a:p>
          <a:p>
            <a:pPr algn="ctr" eaLnBrk="1">
              <a:lnSpc>
                <a:spcPct val="94000"/>
              </a:lnSpc>
              <a:spcAft>
                <a:spcPct val="0"/>
              </a:spcAft>
            </a:pPr>
            <a:r>
              <a:rPr lang="en-US" altLang="en-US" sz="7200" b="1" dirty="0">
                <a:latin typeface="Minion Pro SmBd" panose="02040603060306020203" pitchFamily="18" charset="0"/>
                <a:cs typeface="Miriam Fixed" panose="020B0509050101010101" pitchFamily="49" charset="-79"/>
              </a:rPr>
              <a:t> </a:t>
            </a:r>
          </a:p>
        </p:txBody>
      </p:sp>
      <p:sp>
        <p:nvSpPr>
          <p:cNvPr id="2" name="Rectangle 1">
            <a:extLst>
              <a:ext uri="{FF2B5EF4-FFF2-40B4-BE49-F238E27FC236}">
                <a16:creationId xmlns="" xmlns:a16="http://schemas.microsoft.com/office/drawing/2014/main" id="{90E6F3F0-0399-6A4D-B60E-D07FC0B9076C}"/>
              </a:ext>
            </a:extLst>
          </p:cNvPr>
          <p:cNvSpPr/>
          <p:nvPr/>
        </p:nvSpPr>
        <p:spPr>
          <a:xfrm>
            <a:off x="2297112" y="2636837"/>
            <a:ext cx="5262563" cy="1307474"/>
          </a:xfrm>
          <a:prstGeom prst="rect">
            <a:avLst/>
          </a:prstGeom>
        </p:spPr>
        <p:txBody>
          <a:bodyPr wrap="square">
            <a:spAutoFit/>
          </a:bodyPr>
          <a:lstStyle/>
          <a:p>
            <a:pPr algn="ctr" eaLnBrk="1">
              <a:lnSpc>
                <a:spcPct val="94000"/>
              </a:lnSpc>
            </a:pPr>
            <a:r>
              <a:rPr lang="en-US" altLang="en-US" sz="2800" b="1" dirty="0">
                <a:solidFill>
                  <a:srgbClr val="3399FF"/>
                </a:solidFill>
                <a:latin typeface="Minion Pro SmBd" panose="02040603060306020203" pitchFamily="18" charset="0"/>
                <a:cs typeface="Miriam Fixed" panose="020B0509050101010101" pitchFamily="49" charset="-79"/>
              </a:rPr>
              <a:t>WWW.WADLEIGHLIBRARY.ORG</a:t>
            </a:r>
          </a:p>
          <a:p>
            <a:pPr algn="ctr" eaLnBrk="1">
              <a:lnSpc>
                <a:spcPct val="94000"/>
              </a:lnSpc>
            </a:pPr>
            <a:r>
              <a:rPr lang="en-US" altLang="en-US" sz="2800" b="1" dirty="0">
                <a:solidFill>
                  <a:schemeClr val="bg1"/>
                </a:solidFill>
                <a:latin typeface="Minion Pro SmBd" panose="02040603060306020203" pitchFamily="18" charset="0"/>
                <a:cs typeface="Miriam Fixed" panose="020B0509050101010101" pitchFamily="49" charset="-79"/>
              </a:rPr>
              <a:t>About Us-&gt;Library </a:t>
            </a:r>
            <a:r>
              <a:rPr lang="en-US" altLang="en-US" sz="2800" b="1" dirty="0" err="1">
                <a:solidFill>
                  <a:schemeClr val="bg1"/>
                </a:solidFill>
                <a:latin typeface="Minion Pro SmBd" panose="02040603060306020203" pitchFamily="18" charset="0"/>
                <a:cs typeface="Miriam Fixed" panose="020B0509050101010101" pitchFamily="49" charset="-79"/>
              </a:rPr>
              <a:t>Expanovation</a:t>
            </a:r>
            <a:r>
              <a:rPr lang="en-US" altLang="en-US" sz="2800" b="1" dirty="0">
                <a:solidFill>
                  <a:schemeClr val="bg1"/>
                </a:solidFill>
                <a:latin typeface="Minion Pro SmBd" panose="02040603060306020203" pitchFamily="18" charset="0"/>
                <a:cs typeface="Miriam Fixed" panose="020B0509050101010101" pitchFamily="49" charset="-79"/>
              </a:rPr>
              <a:t> Project</a:t>
            </a:r>
          </a:p>
        </p:txBody>
      </p:sp>
    </p:spTree>
    <p:extLst>
      <p:ext uri="{BB962C8B-B14F-4D97-AF65-F5344CB8AC3E}">
        <p14:creationId xmlns:p14="http://schemas.microsoft.com/office/powerpoint/2010/main" val="36420104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u="sng" dirty="0"/>
              <a:t>It’s Time to Fix One of the Most Used Buildings in Town </a:t>
            </a:r>
          </a:p>
        </p:txBody>
      </p:sp>
      <p:sp>
        <p:nvSpPr>
          <p:cNvPr id="4" name="Content Placeholder 3">
            <a:extLst>
              <a:ext uri="{FF2B5EF4-FFF2-40B4-BE49-F238E27FC236}">
                <a16:creationId xmlns="" xmlns:a16="http://schemas.microsoft.com/office/drawing/2014/main" id="{C777F5B4-B7FA-1044-B803-42A8FE6D43BA}"/>
              </a:ext>
            </a:extLst>
          </p:cNvPr>
          <p:cNvSpPr>
            <a:spLocks noGrp="1"/>
          </p:cNvSpPr>
          <p:nvPr>
            <p:ph idx="1"/>
          </p:nvPr>
        </p:nvSpPr>
        <p:spPr/>
        <p:txBody>
          <a:bodyPr/>
          <a:lstStyle/>
          <a:p>
            <a:r>
              <a:rPr lang="en-US" dirty="0"/>
              <a:t>$218,335  - Amount Trustees have invested in library repairs since 2016 from donations, grants and other income</a:t>
            </a:r>
          </a:p>
          <a:p>
            <a:r>
              <a:rPr lang="en-US" dirty="0"/>
              <a:t>$58,862 – Amount the Town has contributed during that same time.</a:t>
            </a:r>
          </a:p>
          <a:p>
            <a:endParaRPr lang="en-US" dirty="0"/>
          </a:p>
        </p:txBody>
      </p:sp>
    </p:spTree>
    <p:extLst>
      <p:ext uri="{BB962C8B-B14F-4D97-AF65-F5344CB8AC3E}">
        <p14:creationId xmlns:p14="http://schemas.microsoft.com/office/powerpoint/2010/main" val="4241073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&gt; Residents want to preserve access to what they already own</a:t>
            </a:r>
          </a:p>
          <a:p>
            <a:endParaRPr lang="en-US" dirty="0"/>
          </a:p>
          <a:p>
            <a:r>
              <a:rPr lang="en-US" dirty="0"/>
              <a:t>&gt; Safe, Accessible and Accommodating for All</a:t>
            </a:r>
          </a:p>
          <a:p>
            <a:endParaRPr lang="en-US" dirty="0"/>
          </a:p>
          <a:p>
            <a:r>
              <a:rPr lang="en-US" dirty="0"/>
              <a:t>&gt; Flexible for the Future</a:t>
            </a:r>
          </a:p>
          <a:p>
            <a:endParaRPr lang="en-US" dirty="0"/>
          </a:p>
          <a:p>
            <a:r>
              <a:rPr lang="en-US" dirty="0"/>
              <a:t>&gt; Provides MANY services for the community</a:t>
            </a:r>
          </a:p>
          <a:p>
            <a:endParaRPr lang="en-US" dirty="0"/>
          </a:p>
        </p:txBody>
      </p:sp>
      <p:sp>
        <p:nvSpPr>
          <p:cNvPr id="3" name="Title 2"/>
          <p:cNvSpPr>
            <a:spLocks noGrp="1"/>
          </p:cNvSpPr>
          <p:nvPr>
            <p:ph type="title"/>
          </p:nvPr>
        </p:nvSpPr>
        <p:spPr/>
        <p:txBody>
          <a:bodyPr/>
          <a:lstStyle/>
          <a:p>
            <a:pPr algn="ctr"/>
            <a:r>
              <a:rPr lang="en-US" u="sng" dirty="0"/>
              <a:t>Why Invest in the Library? </a:t>
            </a:r>
          </a:p>
        </p:txBody>
      </p:sp>
    </p:spTree>
    <p:extLst>
      <p:ext uri="{BB962C8B-B14F-4D97-AF65-F5344CB8AC3E}">
        <p14:creationId xmlns:p14="http://schemas.microsoft.com/office/powerpoint/2010/main" val="3771383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75099" y="2582766"/>
            <a:ext cx="3339207" cy="187754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166322" y="2519759"/>
            <a:ext cx="3339207" cy="1878304"/>
          </a:xfrm>
        </p:spPr>
      </p:pic>
      <p:sp>
        <p:nvSpPr>
          <p:cNvPr id="3" name="Title 2"/>
          <p:cNvSpPr>
            <a:spLocks noGrp="1"/>
          </p:cNvSpPr>
          <p:nvPr>
            <p:ph type="title"/>
          </p:nvPr>
        </p:nvSpPr>
        <p:spPr/>
        <p:txBody>
          <a:bodyPr>
            <a:normAutofit/>
          </a:bodyPr>
          <a:lstStyle/>
          <a:p>
            <a:pPr algn="ctr"/>
            <a:r>
              <a:rPr lang="en-US" u="sng" dirty="0"/>
              <a:t>Trustees’ Response to the Community</a:t>
            </a:r>
          </a:p>
        </p:txBody>
      </p:sp>
      <p:sp>
        <p:nvSpPr>
          <p:cNvPr id="8" name="TextBox 7"/>
          <p:cNvSpPr txBox="1"/>
          <p:nvPr/>
        </p:nvSpPr>
        <p:spPr>
          <a:xfrm>
            <a:off x="1827115" y="4598889"/>
            <a:ext cx="6363395" cy="2031325"/>
          </a:xfrm>
          <a:prstGeom prst="rect">
            <a:avLst/>
          </a:prstGeom>
          <a:noFill/>
        </p:spPr>
        <p:txBody>
          <a:bodyPr wrap="square" rtlCol="0">
            <a:spAutoFit/>
          </a:bodyPr>
          <a:lstStyle/>
          <a:p>
            <a:r>
              <a:rPr lang="en-US" dirty="0">
                <a:solidFill>
                  <a:prstClr val="white"/>
                </a:solidFill>
              </a:rPr>
              <a:t>A series of community discussions were held </a:t>
            </a:r>
          </a:p>
          <a:p>
            <a:endParaRPr lang="en-US" dirty="0">
              <a:solidFill>
                <a:prstClr val="white"/>
              </a:solidFill>
            </a:endParaRPr>
          </a:p>
          <a:p>
            <a:r>
              <a:rPr lang="en-US" dirty="0">
                <a:solidFill>
                  <a:prstClr val="white"/>
                </a:solidFill>
              </a:rPr>
              <a:t>A space planner was hired to study the flow of patrons and service points. </a:t>
            </a:r>
          </a:p>
          <a:p>
            <a:endParaRPr lang="en-US" dirty="0">
              <a:solidFill>
                <a:prstClr val="white"/>
              </a:solidFill>
            </a:endParaRPr>
          </a:p>
          <a:p>
            <a:r>
              <a:rPr lang="en-US" dirty="0">
                <a:solidFill>
                  <a:prstClr val="white"/>
                </a:solidFill>
              </a:rPr>
              <a:t>The community group recommended a library renovation with a small expansion to cost no more than $3 million</a:t>
            </a:r>
          </a:p>
        </p:txBody>
      </p:sp>
    </p:spTree>
    <p:extLst>
      <p:ext uri="{BB962C8B-B14F-4D97-AF65-F5344CB8AC3E}">
        <p14:creationId xmlns:p14="http://schemas.microsoft.com/office/powerpoint/2010/main" val="1790630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Value for Your Money!</a:t>
            </a:r>
          </a:p>
        </p:txBody>
      </p:sp>
      <p:sp>
        <p:nvSpPr>
          <p:cNvPr id="4" name="TextBox 3">
            <a:extLst>
              <a:ext uri="{FF2B5EF4-FFF2-40B4-BE49-F238E27FC236}">
                <a16:creationId xmlns="" xmlns:a16="http://schemas.microsoft.com/office/drawing/2014/main" id="{153F783D-87F9-F941-83F5-B03D4C0DFCB3}"/>
              </a:ext>
            </a:extLst>
          </p:cNvPr>
          <p:cNvSpPr txBox="1"/>
          <p:nvPr/>
        </p:nvSpPr>
        <p:spPr>
          <a:xfrm>
            <a:off x="849312" y="1722437"/>
            <a:ext cx="8723314"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rPr>
              <a:t>Bring building up to current code</a:t>
            </a:r>
          </a:p>
          <a:p>
            <a:pPr marL="285750" indent="-285750">
              <a:buFont typeface="Arial" panose="020B0604020202020204" pitchFamily="34" charset="0"/>
              <a:buChar char="•"/>
            </a:pPr>
            <a:r>
              <a:rPr lang="en-US" sz="3600" dirty="0">
                <a:solidFill>
                  <a:schemeClr val="bg1"/>
                </a:solidFill>
              </a:rPr>
              <a:t>Fix failing mechanical systems</a:t>
            </a:r>
          </a:p>
          <a:p>
            <a:pPr marL="285750" indent="-285750">
              <a:buFont typeface="Arial" panose="020B0604020202020204" pitchFamily="34" charset="0"/>
              <a:buChar char="•"/>
            </a:pPr>
            <a:r>
              <a:rPr lang="en-US" sz="3600" dirty="0">
                <a:solidFill>
                  <a:schemeClr val="bg1"/>
                </a:solidFill>
              </a:rPr>
              <a:t>Renovate existing space to provide better use</a:t>
            </a:r>
          </a:p>
          <a:p>
            <a:pPr marL="285750" indent="-285750">
              <a:buFont typeface="Arial" panose="020B0604020202020204" pitchFamily="34" charset="0"/>
              <a:buChar char="•"/>
            </a:pPr>
            <a:r>
              <a:rPr lang="en-US" sz="3600" dirty="0">
                <a:solidFill>
                  <a:schemeClr val="bg1"/>
                </a:solidFill>
              </a:rPr>
              <a:t>Small addition to add much needed additional space</a:t>
            </a:r>
          </a:p>
          <a:p>
            <a:pPr marL="285750" indent="-285750">
              <a:buFont typeface="Arial" panose="020B0604020202020204" pitchFamily="34" charset="0"/>
              <a:buChar char="•"/>
            </a:pPr>
            <a:r>
              <a:rPr lang="en-US" sz="3600" dirty="0">
                <a:solidFill>
                  <a:schemeClr val="bg1"/>
                </a:solidFill>
              </a:rPr>
              <a:t>Deliver to the Town the Library that people have been asking for </a:t>
            </a:r>
          </a:p>
        </p:txBody>
      </p:sp>
    </p:spTree>
    <p:extLst>
      <p:ext uri="{BB962C8B-B14F-4D97-AF65-F5344CB8AC3E}">
        <p14:creationId xmlns:p14="http://schemas.microsoft.com/office/powerpoint/2010/main" val="1742244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D5CB442D-A807-4451-ABC6-F6656DE27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7" y="6629402"/>
            <a:ext cx="13938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pic>
      <p:sp>
        <p:nvSpPr>
          <p:cNvPr id="4" name="Text Box 3">
            <a:extLst>
              <a:ext uri="{FF2B5EF4-FFF2-40B4-BE49-F238E27FC236}">
                <a16:creationId xmlns="" xmlns:a16="http://schemas.microsoft.com/office/drawing/2014/main" id="{C7ACB0AE-528B-4F6C-9C5A-ACC6091C3CE3}"/>
              </a:ext>
            </a:extLst>
          </p:cNvPr>
          <p:cNvSpPr txBox="1">
            <a:spLocks noChangeArrowheads="1"/>
          </p:cNvSpPr>
          <p:nvPr/>
        </p:nvSpPr>
        <p:spPr bwMode="auto">
          <a:xfrm>
            <a:off x="239714" y="122239"/>
            <a:ext cx="944879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69192" rIns="90000" bIns="45000"/>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FFFFFF"/>
                </a:solidFill>
                <a:latin typeface="Arial" panose="020B0604020202020204" pitchFamily="34" charset="0"/>
                <a:cs typeface="Lucida Sans Unicode" panose="020B0602030504020204" pitchFamily="34"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FFFFFF"/>
                </a:solidFill>
                <a:latin typeface="Arial" panose="020B0604020202020204" pitchFamily="34" charset="0"/>
                <a:cs typeface="Lucida Sans Unicode" panose="020B0602030504020204" pitchFamily="3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FFFFFF"/>
                </a:solidFill>
                <a:latin typeface="Arial" panose="020B0604020202020204" pitchFamily="34" charset="0"/>
                <a:cs typeface="Lucida Sans Unicode" panose="020B0602030504020204" pitchFamily="3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FFFFFF"/>
                </a:solidFill>
                <a:latin typeface="Arial" panose="020B0604020202020204" pitchFamily="34" charset="0"/>
                <a:cs typeface="Lucida Sans Unicode" panose="020B0602030504020204" pitchFamily="34" charset="0"/>
              </a:defRPr>
            </a:lvl9pPr>
          </a:lstStyle>
          <a:p>
            <a:pPr algn="ctr" eaLnBrk="1">
              <a:lnSpc>
                <a:spcPct val="94000"/>
              </a:lnSpc>
              <a:spcAft>
                <a:spcPct val="0"/>
              </a:spcAft>
            </a:pPr>
            <a:r>
              <a:rPr lang="en-US" sz="4400" u="sng" dirty="0"/>
              <a:t>Library “</a:t>
            </a:r>
            <a:r>
              <a:rPr lang="en-US" sz="4400" u="sng" dirty="0" err="1"/>
              <a:t>Expanovation</a:t>
            </a:r>
            <a:r>
              <a:rPr lang="en-US" sz="4400" u="sng" dirty="0"/>
              <a:t>” Project</a:t>
            </a:r>
            <a:endParaRPr lang="en-US" altLang="en-US" sz="4400" b="1" dirty="0">
              <a:latin typeface="Minion Pro SmBd" panose="02040603060306020203" pitchFamily="18" charset="0"/>
              <a:cs typeface="Miriam Fixed" panose="020B0509050101010101" pitchFamily="49" charset="-79"/>
            </a:endParaRPr>
          </a:p>
        </p:txBody>
      </p:sp>
      <p:pic>
        <p:nvPicPr>
          <p:cNvPr id="7" name="Picture 6" descr="A house with trees in the background&#10;&#10;Description automatically generated">
            <a:extLst>
              <a:ext uri="{FF2B5EF4-FFF2-40B4-BE49-F238E27FC236}">
                <a16:creationId xmlns="" xmlns:a16="http://schemas.microsoft.com/office/drawing/2014/main" id="{8A6AB3A6-4EFE-446A-AA18-E425E5467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471374"/>
            <a:ext cx="10080625" cy="4616926"/>
          </a:xfrm>
          <a:prstGeom prst="rect">
            <a:avLst/>
          </a:prstGeom>
        </p:spPr>
      </p:pic>
    </p:spTree>
    <p:extLst>
      <p:ext uri="{BB962C8B-B14F-4D97-AF65-F5344CB8AC3E}">
        <p14:creationId xmlns:p14="http://schemas.microsoft.com/office/powerpoint/2010/main" val="1697876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6767</TotalTime>
  <Words>1694</Words>
  <Application>Microsoft Office PowerPoint</Application>
  <PresentationFormat>Custom</PresentationFormat>
  <Paragraphs>272</Paragraphs>
  <Slides>42</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Acrobat Document</vt:lpstr>
      <vt:lpstr>PowerPoint Presentation</vt:lpstr>
      <vt:lpstr>Libraries Transform Lives</vt:lpstr>
      <vt:lpstr>Kindle and Google?</vt:lpstr>
      <vt:lpstr>Where We Are</vt:lpstr>
      <vt:lpstr>It’s Time to Fix One of the Most Used Buildings in Town </vt:lpstr>
      <vt:lpstr>Why Invest in the Library? </vt:lpstr>
      <vt:lpstr>Trustees’ Response to the Community</vt:lpstr>
      <vt:lpstr>Value for Your Money!</vt:lpstr>
      <vt:lpstr>PowerPoint Presentation</vt:lpstr>
      <vt:lpstr>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LaCombe</dc:creator>
  <cp:lastModifiedBy>Tina Philbrick</cp:lastModifiedBy>
  <cp:revision>223</cp:revision>
  <cp:lastPrinted>2020-01-29T18:58:05Z</cp:lastPrinted>
  <dcterms:created xsi:type="dcterms:W3CDTF">2013-06-04T12:19:49Z</dcterms:created>
  <dcterms:modified xsi:type="dcterms:W3CDTF">2020-01-30T20:10:10Z</dcterms:modified>
</cp:coreProperties>
</file>