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402" r:id="rId2"/>
    <p:sldId id="390" r:id="rId3"/>
    <p:sldId id="391" r:id="rId4"/>
    <p:sldId id="401" r:id="rId5"/>
    <p:sldId id="399" r:id="rId6"/>
    <p:sldId id="398" r:id="rId7"/>
    <p:sldId id="400" r:id="rId8"/>
    <p:sldId id="397" r:id="rId9"/>
    <p:sldId id="396" r:id="rId10"/>
    <p:sldId id="386" r:id="rId11"/>
    <p:sldId id="387" r:id="rId12"/>
    <p:sldId id="388" r:id="rId13"/>
    <p:sldId id="403" r:id="rId14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Bender" initials="M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51" autoAdjust="0"/>
    <p:restoredTop sz="94669" autoAdjust="0"/>
  </p:normalViewPr>
  <p:slideViewPr>
    <p:cSldViewPr>
      <p:cViewPr>
        <p:scale>
          <a:sx n="64" d="100"/>
          <a:sy n="64" d="100"/>
        </p:scale>
        <p:origin x="-1818" y="-7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064" y="172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Warrant Article 4 – Town Operating Budget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F053-E9D6-4CE6-9EBB-4BCADDFF957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60335-4B11-45CA-816A-BF17DE642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503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E7A4D-CA59-44E7-B3F9-16747633851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8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80426-4219-4B10-B16E-DA989842E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64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8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1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19827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162" y="1752602"/>
            <a:ext cx="10360501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162" y="3611607"/>
            <a:ext cx="10360501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3844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5F54E1-0CEC-4103-9AAD-4B7A549249E8}" type="datetime1">
              <a:rPr lang="en-US" smtClean="0"/>
              <a:t>2/3/2020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481330"/>
            <a:ext cx="10969943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3F8F5-3A5B-4BB0-9579-30B2C9775C9B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2974" y="274641"/>
            <a:ext cx="2369343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430604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AC280-E3A4-4F6A-B5A5-EF2804199604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72719-7E63-4CCA-BC94-B0055DC9FC2F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7" y="1059712"/>
            <a:ext cx="10360501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8922" y="2931712"/>
            <a:ext cx="6094413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A34E0C-ED49-4E39-9E73-8EDB49837E8F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7644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599154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481329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81329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D898B-6923-4680-9BA9-C7A17821AE07}" type="datetime1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969943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5410200"/>
            <a:ext cx="538551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6" y="5410200"/>
            <a:ext cx="538763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1444295"/>
            <a:ext cx="538551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1444295"/>
            <a:ext cx="53876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71B7-7BA6-479F-B66F-B610E400853F}" type="datetime1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E5137-5703-4132-8A62-C46D20E642A0}" type="datetime1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75313-4BE1-4D35-B2B6-101DC3AE73CC}" type="datetime1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876800"/>
            <a:ext cx="997310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1265" y="5355102"/>
            <a:ext cx="529807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882" y="274320"/>
            <a:ext cx="9970459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7040" y="6407944"/>
            <a:ext cx="2559653" cy="365760"/>
          </a:xfrm>
        </p:spPr>
        <p:txBody>
          <a:bodyPr/>
          <a:lstStyle>
            <a:extLst/>
          </a:lstStyle>
          <a:p>
            <a:fld id="{F6789080-B68C-4A23-950A-7904859C48DA}" type="datetime1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246" y="5443402"/>
            <a:ext cx="954791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21" y="189968"/>
            <a:ext cx="11579384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902E16-93CC-4624-9EF0-A2C31A43F07A}" type="datetime1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8576" y="6407945"/>
            <a:ext cx="31334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" y="4865122"/>
            <a:ext cx="10764439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524" y="5944936"/>
            <a:ext cx="658578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455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4" y="5791253"/>
            <a:ext cx="4535237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2" y="5787739"/>
            <a:ext cx="4539496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49141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0651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524" y="5944936"/>
            <a:ext cx="658578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455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4" y="5791253"/>
            <a:ext cx="4535237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2" y="5787739"/>
            <a:ext cx="4539496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1" y="1481329"/>
            <a:ext cx="10969943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7040" y="6407944"/>
            <a:ext cx="2559653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C1FE8F-F134-40FE-9888-FFFE4EDEC236}" type="datetime1">
              <a:rPr lang="en-US" smtClean="0"/>
              <a:t>2/3/2020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8576" y="6407945"/>
            <a:ext cx="31334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6693" y="6407945"/>
            <a:ext cx="4875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B8E8FB-0B6B-489A-8C7B-5CDD79CE1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441" y="274638"/>
            <a:ext cx="4341971" cy="3840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Deliberative Session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Update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Picture 4" descr="N:\BOSSEC\Town Report File\2018 Town Report - after march\Front Cover Suggestions\Osgood Pond 1 Cynthia King -CHOSEN WINN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381000"/>
            <a:ext cx="5600700" cy="6115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665412" y="59436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Photo credit to Cynthia </a:t>
            </a:r>
            <a:r>
              <a:rPr lang="en-US" dirty="0"/>
              <a:t>King</a:t>
            </a:r>
          </a:p>
        </p:txBody>
      </p:sp>
    </p:spTree>
    <p:extLst>
      <p:ext uri="{BB962C8B-B14F-4D97-AF65-F5344CB8AC3E}">
        <p14:creationId xmlns:p14="http://schemas.microsoft.com/office/powerpoint/2010/main" val="7428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Debt: 31% of statutorily allowed maximum.</a:t>
            </a:r>
          </a:p>
          <a:p>
            <a:pPr marL="45720" indent="0">
              <a:buNone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of NH requires that a town’s debt ratio cannot exceed 3% of its equalized valuation (RSA’s 33:4-a &amp; 33:4-b):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allowed debt is $48M – our current debt is $14.7M or 0.9% of equalized valuation.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RATIO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99786"/>
              </p:ext>
            </p:extLst>
          </p:nvPr>
        </p:nvGraphicFramePr>
        <p:xfrm>
          <a:off x="912812" y="1066800"/>
          <a:ext cx="10587513" cy="5295203"/>
        </p:xfrm>
        <a:graphic>
          <a:graphicData uri="http://schemas.openxmlformats.org/drawingml/2006/table">
            <a:tbl>
              <a:tblPr/>
              <a:tblGrid>
                <a:gridCol w="5845165"/>
                <a:gridCol w="386243"/>
                <a:gridCol w="1341440"/>
                <a:gridCol w="397860"/>
                <a:gridCol w="2616805"/>
              </a:tblGrid>
              <a:tr h="361772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 of 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72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Millions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Allowed Maximum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 debt - year end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658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Debt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increased $2.9 million from 2018</a:t>
                      </a:r>
                    </a:p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Utilities is $5.1 million</a:t>
                      </a:r>
                    </a:p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Town debt at $9.6 million</a:t>
                      </a:r>
                    </a:p>
                    <a:p>
                      <a:pPr algn="l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projected additional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debt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    5.7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(Library, Dispatch, Ambulance, Loader</a:t>
                      </a:r>
                    </a:p>
                    <a:p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Wastewater Management)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72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 debt payments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(1.5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72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Estimated 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debt - year end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18.9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72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75971" cy="7467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RATIO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3812" y="1143000"/>
            <a:ext cx="10515601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Balance: Steady Growth in the Fund Balance from 2015 - 2019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$4,451,273 (2019 year end estimate)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10.7% of Town, School &amp; County Net Appropriation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Selectman voted to use $750,000 from the fund balance to reduce the 2020 tax rate.  Projected balance at 12/31/20 is $3,701,271 or 8.9%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Non-Tax Revenue was flat in 2019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Actual Revenue $6,461,650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Projecting 2020 revenue of $6,494,442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Non-Tax Revenue includes Vehicle Registrations, Ambulance Fees, Rooms &amp; Meals allocation, Highway Block Grant, Anticipated Municipal Aid, etc.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1943" lvl="1" indent="0">
              <a:buNone/>
            </a:pP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buNone/>
            </a:pP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3811" y="320040"/>
            <a:ext cx="9677401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BALANCE &amp; NON-TAX REVENUE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03213" y="2438400"/>
            <a:ext cx="6248400" cy="1981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8800" dirty="0" smtClean="0">
                <a:solidFill>
                  <a:schemeClr val="tx1"/>
                </a:solidFill>
              </a:rPr>
              <a:t>Questions?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213610"/>
            <a:ext cx="4625583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6412" y="5931932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 credit to Shannon </a:t>
            </a:r>
            <a:r>
              <a:rPr lang="en-US" dirty="0"/>
              <a:t>Burstein</a:t>
            </a:r>
          </a:p>
        </p:txBody>
      </p:sp>
    </p:spTree>
    <p:extLst>
      <p:ext uri="{BB962C8B-B14F-4D97-AF65-F5344CB8AC3E}">
        <p14:creationId xmlns:p14="http://schemas.microsoft.com/office/powerpoint/2010/main" val="41556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828800"/>
            <a:ext cx="9875205" cy="3992563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Operating Budget</a:t>
            </a:r>
          </a:p>
          <a:p>
            <a:pPr lvl="0"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Service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Balance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Non-Tax Revenue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Impact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Milford’s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Health </a:t>
            </a:r>
            <a:b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Remains Strong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2438400"/>
            <a:ext cx="9875205" cy="3535363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Budget is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$15,261,695</a:t>
            </a:r>
          </a:p>
          <a:p>
            <a:pPr lvl="1">
              <a:spcAft>
                <a:spcPts val="12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Increase of $497,522 or 3.4% from 2019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 Default Budget is $15,271,749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$</a:t>
            </a: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10,054 </a:t>
            </a:r>
            <a:r>
              <a:rPr lang="en-US" sz="2600" u="sng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the proposed Operating Budget.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  <a:b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 Budget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2" y="1447800"/>
            <a:ext cx="9875205" cy="5105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Health Insurance - $187,108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Wage increases - $106,181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AFSCME 4% or $47,251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Teamsters 2.5% or $12,266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Other town employees 2% or $46,664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Workers Compensation  - $70,583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MS4 Compliance - $44,000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Voter Registration/Elections -$43,425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DRIVERS FROM 2019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012" y="152400"/>
            <a:ext cx="10969943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OPERATING BUDGET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1142999"/>
            <a:ext cx="7162800" cy="53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458" y="2057404"/>
            <a:ext cx="9875205" cy="4068763"/>
          </a:xfrm>
        </p:spPr>
        <p:txBody>
          <a:bodyPr numCol="1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1943" lvl="1" indent="0"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304800"/>
            <a:ext cx="9906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Budget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Expenses </a:t>
            </a: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Benefits Allocation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2956"/>
              </p:ext>
            </p:extLst>
          </p:nvPr>
        </p:nvGraphicFramePr>
        <p:xfrm>
          <a:off x="2360612" y="1841024"/>
          <a:ext cx="8001000" cy="4407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2212"/>
                <a:gridCol w="2608628"/>
                <a:gridCol w="1280160"/>
              </a:tblGrid>
              <a:tr h="3672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Department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Amount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Administration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$1,877,418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Community Development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$524,979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Insurance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$158,112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Debt Service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$1,311,174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Recreation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$135,815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Welfare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$159,879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Emergency Services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$6,378,453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Public Works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$3,662,930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24%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Library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sng" strike="noStrike">
                          <a:effectLst/>
                        </a:rPr>
                        <a:t>$1,052,935</a:t>
                      </a:r>
                      <a:endParaRPr lang="en-US" sz="18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sng" strike="noStrike">
                          <a:effectLst/>
                        </a:rPr>
                        <a:t>7%</a:t>
                      </a:r>
                      <a:endParaRPr lang="en-US" sz="18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7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  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$15,261,695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DEFAULT 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37427"/>
              </p:ext>
            </p:extLst>
          </p:nvPr>
        </p:nvGraphicFramePr>
        <p:xfrm>
          <a:off x="1446212" y="1219199"/>
          <a:ext cx="9067799" cy="4787900"/>
        </p:xfrm>
        <a:graphic>
          <a:graphicData uri="http://schemas.openxmlformats.org/drawingml/2006/table">
            <a:tbl>
              <a:tblPr/>
              <a:tblGrid>
                <a:gridCol w="1737778"/>
                <a:gridCol w="836224"/>
                <a:gridCol w="2874518"/>
                <a:gridCol w="1855371"/>
                <a:gridCol w="1763908"/>
              </a:tblGrid>
              <a:tr h="2393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Budget FY 2019 (per W/A's 8, 22 &amp; 27)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$14,764,173 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2020 DEFAULT BUDGET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$15,271,749 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$507,576 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1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 Term Debt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2019 - Principal &amp; Interest Long Term Debt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($1,324,991)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2020 - Principal Long Term Bonds &amp; Notes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$1,311,174 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Change--&gt;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($13,817)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1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Contractual &amp; Statutory Expenditures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Insurance Increases, Workers Comp, AFSCME &amp; Teamsters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3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MS4 Mandates, MPD Officer added in 2019, 4 Elections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Solid Waste Disposal, NHRS, MACC Base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 &amp; Liability Insurance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$460,576 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1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Time Expenditures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2019 - Highways &amp; Streets vehicle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Change--&gt;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($47,000)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371600"/>
            <a:ext cx="10820400" cy="5181600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Current municipal tax rate is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$5.74.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 Municipal portion of the tax rate has 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each of the past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Non-tax revenue is projected at $6,494,442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Selectmen voted to use $750,000 from the Fund Balance to reduce taxes. 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 property assessment is projected to increase 1.1% to $1,618,557,667.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the 2020 proposed operating budget and </a:t>
            </a:r>
            <a:r>
              <a:rPr lang="en-US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warrant articles are approved and we apply the $750,000 from Fund Balance, the municipal tax rate would </a:t>
            </a:r>
            <a:r>
              <a:rPr lang="en-US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2.1% to $5.86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Impact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152400"/>
            <a:ext cx="9649486" cy="14325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BUDGET VS. ACTUAL HISTORY, 2012-2019</a:t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20727"/>
              </p:ext>
            </p:extLst>
          </p:nvPr>
        </p:nvGraphicFramePr>
        <p:xfrm>
          <a:off x="1674812" y="1447798"/>
          <a:ext cx="8077201" cy="416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580"/>
                <a:gridCol w="723331"/>
                <a:gridCol w="1989162"/>
                <a:gridCol w="1989162"/>
                <a:gridCol w="1161765"/>
                <a:gridCol w="495870"/>
                <a:gridCol w="723331"/>
              </a:tblGrid>
              <a:tr h="4163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Actual to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3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Year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Budget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Actual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Budget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3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11,832,885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11,541,782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97.5%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3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12,447,557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12,291,430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98.7%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3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13,025,297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12,853,549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98.7%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3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13,675,218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13,416,226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98.1%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3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13,804,411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13,616,906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98.6%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3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13,973,281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 13,715,298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98.2%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3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14,081,843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13,848,007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98.3%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3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</a:t>
                      </a:r>
                      <a:r>
                        <a:rPr lang="en-US" sz="1600" u="none" strike="noStrike" dirty="0" smtClean="0">
                          <a:effectLst/>
                        </a:rPr>
                        <a:t>14,764,173</a:t>
                      </a:r>
                      <a:r>
                        <a:rPr lang="en-US" sz="1600" b="1" u="none" strike="noStrike" dirty="0" smtClean="0"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     </a:t>
                      </a:r>
                      <a:r>
                        <a:rPr lang="en-US" sz="1600" u="none" strike="noStrike" dirty="0" smtClean="0">
                          <a:effectLst/>
                        </a:rPr>
                        <a:t>14,707,000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99.6%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Estimated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4412" y="564631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*Includes $160,000 Encumbered funds for items that were removed from the 2020 Proposed Budget.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E8FB-0B6B-489A-8C7B-5CDD79CE1F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8027</TotalTime>
  <Words>745</Words>
  <Application>Microsoft Office PowerPoint</Application>
  <PresentationFormat>Custom</PresentationFormat>
  <Paragraphs>182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2020 Deliberative Session Financial Update </vt:lpstr>
      <vt:lpstr>Milford’s Financial Health   Remains Strong</vt:lpstr>
      <vt:lpstr>2020 Proposed Municipal  Expense Budget </vt:lpstr>
      <vt:lpstr>BUDGET DRIVERS FROM 2019 INCLUDE</vt:lpstr>
      <vt:lpstr>PROPOSED OPERATING BUDGET</vt:lpstr>
      <vt:lpstr>2020 Proposed Operating Budget  Department Expenses with Benefits Allocation</vt:lpstr>
      <vt:lpstr>DEFAULT BUDGET</vt:lpstr>
      <vt:lpstr>2020 Proposed Budget Tax Impact </vt:lpstr>
      <vt:lpstr>OPERATING BUDGET VS. ACTUAL HISTORY, 2012-2019  </vt:lpstr>
      <vt:lpstr>DEBT RATIO</vt:lpstr>
      <vt:lpstr>DEBT RATIO</vt:lpstr>
      <vt:lpstr>FUND BALANCE &amp; NON-TAX REVENUE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Recreation Dept.</dc:title>
  <dc:creator>Mike</dc:creator>
  <cp:lastModifiedBy>Tina Philbrick</cp:lastModifiedBy>
  <cp:revision>572</cp:revision>
  <cp:lastPrinted>2020-01-31T14:45:52Z</cp:lastPrinted>
  <dcterms:created xsi:type="dcterms:W3CDTF">2012-08-28T02:18:29Z</dcterms:created>
  <dcterms:modified xsi:type="dcterms:W3CDTF">2020-02-03T14:42:01Z</dcterms:modified>
</cp:coreProperties>
</file>