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  <p:sldMasterId id="2147483697" r:id="rId3"/>
  </p:sldMasterIdLst>
  <p:notesMasterIdLst>
    <p:notesMasterId r:id="rId14"/>
  </p:notesMasterIdLst>
  <p:handoutMasterIdLst>
    <p:handoutMasterId r:id="rId15"/>
  </p:handoutMasterIdLst>
  <p:sldIdLst>
    <p:sldId id="348" r:id="rId4"/>
    <p:sldId id="363" r:id="rId5"/>
    <p:sldId id="367" r:id="rId6"/>
    <p:sldId id="362" r:id="rId7"/>
    <p:sldId id="368" r:id="rId8"/>
    <p:sldId id="369" r:id="rId9"/>
    <p:sldId id="345" r:id="rId10"/>
    <p:sldId id="364" r:id="rId11"/>
    <p:sldId id="355" r:id="rId12"/>
    <p:sldId id="365" r:id="rId13"/>
  </p:sldIdLst>
  <p:sldSz cx="9144000" cy="6858000" type="screen4x3"/>
  <p:notesSz cx="7010400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2C"/>
    <a:srgbClr val="CC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294" autoAdjust="0"/>
    <p:restoredTop sz="95652" autoAdjust="0"/>
  </p:normalViewPr>
  <p:slideViewPr>
    <p:cSldViewPr>
      <p:cViewPr>
        <p:scale>
          <a:sx n="100" d="100"/>
          <a:sy n="100" d="100"/>
        </p:scale>
        <p:origin x="-5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90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1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2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81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9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8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8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8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8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9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22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7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DD217029-320E-445B-9882-7571217CCBCB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31F25743-FB91-4594-A573-1DADEE24DA02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CC722DB7-06EA-4E5C-8DD4-FEB4B152EEDC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E1298A00-5ADE-437A-BD99-FCECD85B2485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0C90EA9-6EF3-4EF8-A0D2-DB7FE332D00B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7379836A-2012-482C-8BA8-80EFB3808CF3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61F3AAF8-84E8-4873-B000-7A4C7201B1CD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885AA52-3D70-4B16-9D2D-F3A3DE0A0B61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59091EF2-EF61-45A3-ACA9-86797A82BE0F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7BFF1762-812C-4629-B898-F9372471503D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22A32798-37FF-441A-80C9-D93723B0D577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F48FF12-2E1F-4DFF-8A1B-601C600F0BEA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E3194EF0-DF9A-45C3-B887-854DE675E1AF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DC206B-DE9C-4EBB-8EA4-FD8CB6A7F5C3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C8D1-29CA-4EAC-B635-342AF380CEAB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A4B-980E-4C1C-92AE-D307967AEA5A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F77-A264-45B3-AE50-68984DC90173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B7BC-C764-4FF5-8401-EDAADF1032C3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E26A-BBA0-4360-9833-009BD2D5412A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A837-39DB-4EA8-891C-704AE9CC88C5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41D3-147B-4926-B8F3-7B04A51F77F2}" type="datetime1">
              <a:rPr lang="en-US" smtClean="0"/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03417A4-DDDF-4C3D-A107-DFC03CBC9B4E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E0B-C89D-4F14-8C4D-8AC9E5ADCE6A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7DA5-281C-4F33-8BC7-4A91EA1EF934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BAB-0A02-4168-9595-CA94E03278AE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B499-5632-4A3E-9308-FE6C7E56DCD0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C707BFEB-DD46-4FDC-88A1-366E1C85E193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D4F8B278-471F-43C9-A07D-D5CAC408C46F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19A643E7-4802-4934-83C1-4C957D721653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0E59AF6A-162F-4882-993E-7A550F961FC2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678C4555-45F0-463B-8E37-95C5A02D2EF0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446C094-839B-4C25-B384-09A7254943D5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alphaModFix amt="76000"/>
            <a:duotone>
              <a:schemeClr val="bg2">
                <a:shade val="14000"/>
                <a:satMod val="280000"/>
              </a:schemeClr>
              <a:schemeClr val="bg2">
                <a:tint val="60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B98F10F3-4E48-4F07-A9DB-D5E13B2695EA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6DEFB7A-5092-4D1F-83E9-AF7F54A66461}" type="datetime1">
              <a:rPr lang="en-US" sz="1200" smtClean="0">
                <a:solidFill>
                  <a:schemeClr val="tx2"/>
                </a:solidFill>
              </a:rPr>
              <a:t>1/29/2021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gi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2946"/>
            <a:ext cx="6414131" cy="472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6"/>
          <p:cNvSpPr txBox="1">
            <a:spLocks/>
          </p:cNvSpPr>
          <p:nvPr/>
        </p:nvSpPr>
        <p:spPr>
          <a:xfrm>
            <a:off x="-1" y="228600"/>
            <a:ext cx="8801101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>
              <a:spcAft>
                <a:spcPts val="600"/>
              </a:spcAft>
            </a:pPr>
            <a:r>
              <a:rPr lang="en-US" sz="2400" b="1" kern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kern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Warrant Article 25 -</a:t>
            </a:r>
            <a:endParaRPr lang="en-US" sz="2800" b="1" kern="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OSGOOD </a:t>
            </a:r>
            <a:r>
              <a: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ROAD, MELENDY ROAD</a:t>
            </a:r>
            <a:r>
              <a:rPr lang="en-US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&amp; ARMORY </a:t>
            </a:r>
            <a:r>
              <a: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ROAD</a:t>
            </a:r>
            <a:r>
              <a:rPr lang="en-US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PEDESTRIAN SAFETY SIDEWALK </a:t>
            </a:r>
            <a:endParaRPr lang="en-US" sz="2400" b="1" kern="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&amp; </a:t>
            </a:r>
            <a:r>
              <a: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BICYCLE LANE PROJECT</a:t>
            </a:r>
          </a:p>
          <a:p>
            <a:pPr algn="ctr"/>
            <a:endParaRPr lang="en-US" sz="2400" kern="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79929" y="5694471"/>
            <a:ext cx="535259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/>
          <p:cNvSpPr txBox="1">
            <a:spLocks/>
          </p:cNvSpPr>
          <p:nvPr/>
        </p:nvSpPr>
        <p:spPr>
          <a:xfrm>
            <a:off x="-152400" y="5647474"/>
            <a:ext cx="8421012" cy="1219200"/>
          </a:xfrm>
          <a:prstGeom prst="rect">
            <a:avLst/>
          </a:prstGeom>
          <a:noFill/>
          <a:ln w="38100" cap="sq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By: </a:t>
            </a:r>
          </a:p>
          <a:p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 of Milford </a:t>
            </a:r>
          </a:p>
          <a:p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Community Development</a:t>
            </a:r>
          </a:p>
          <a:p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30, 2021</a:t>
            </a:r>
            <a:endParaRPr lang="en-US" sz="1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s://milfordnh.recdesk.com/Community/Clients/milfordnh/images/logo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081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57400" y="2667000"/>
            <a:ext cx="4191000" cy="685800"/>
          </a:xfr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10</a:t>
            </a:fld>
            <a:endParaRPr lang="en-US" dirty="0"/>
          </a:p>
        </p:txBody>
      </p:sp>
      <p:pic>
        <p:nvPicPr>
          <p:cNvPr id="6" name="Picture 5" descr="https://milfordnh.recdesk.com/Community/Clients/milfordnh/images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81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8450" y="990600"/>
            <a:ext cx="54070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Creates </a:t>
            </a:r>
            <a:r>
              <a:rPr lang="en-US" sz="1600" dirty="0"/>
              <a:t>a dedicated pedestrian connection </a:t>
            </a:r>
            <a:r>
              <a:rPr lang="en-US" sz="1600" dirty="0" smtClean="0"/>
              <a:t>between </a:t>
            </a:r>
            <a:r>
              <a:rPr lang="en-US" sz="1600" dirty="0"/>
              <a:t>the Milford schools, Hazel Adams Burns Park, Osgood Pond, the adjacent established residential neighborhoods, existing trail network system, and the downtown area.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Improves </a:t>
            </a:r>
            <a:r>
              <a:rPr lang="en-US" sz="1600" u="sng" dirty="0"/>
              <a:t>safety</a:t>
            </a:r>
            <a:r>
              <a:rPr lang="en-US" sz="1600" dirty="0"/>
              <a:t> </a:t>
            </a:r>
            <a:r>
              <a:rPr lang="en-US" sz="1600" dirty="0" smtClean="0"/>
              <a:t>along </a:t>
            </a:r>
            <a:r>
              <a:rPr lang="en-US" sz="1600" dirty="0"/>
              <a:t>a heavily traveled corridor for students, residents, walkers, and cyclists.</a:t>
            </a:r>
            <a:r>
              <a:rPr lang="en-US" sz="1600" i="1" dirty="0"/>
              <a:t> </a:t>
            </a:r>
            <a:endParaRPr lang="en-US" sz="1600" i="1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Reduces traffic </a:t>
            </a:r>
            <a:r>
              <a:rPr lang="en-US" sz="1600" dirty="0"/>
              <a:t>on the Town's roadway </a:t>
            </a:r>
            <a:r>
              <a:rPr lang="en-US" sz="1600" dirty="0" smtClean="0"/>
              <a:t>network.</a:t>
            </a:r>
            <a:r>
              <a:rPr lang="en-US" sz="1600" i="1" dirty="0" smtClean="0"/>
              <a:t>          </a:t>
            </a:r>
            <a:r>
              <a:rPr lang="en-US" sz="1600" i="1" dirty="0"/>
              <a:t> </a:t>
            </a:r>
            <a:r>
              <a:rPr lang="en-US" sz="1600" i="1" dirty="0" smtClean="0"/>
              <a:t>   </a:t>
            </a:r>
            <a:r>
              <a:rPr lang="en-US" sz="1200" i="1" dirty="0" smtClean="0"/>
              <a:t>(</a:t>
            </a:r>
            <a:r>
              <a:rPr lang="en-US" sz="1200" i="1" dirty="0"/>
              <a:t>Osgood Road - 3,340 </a:t>
            </a:r>
            <a:r>
              <a:rPr lang="en-US" sz="1200" i="1" dirty="0" err="1"/>
              <a:t>ave.</a:t>
            </a:r>
            <a:r>
              <a:rPr lang="en-US" sz="1200" i="1" dirty="0"/>
              <a:t> vehicles per </a:t>
            </a:r>
            <a:r>
              <a:rPr lang="en-US" sz="1200" i="1" dirty="0" smtClean="0"/>
              <a:t>day, NHDOT 2020).  </a:t>
            </a:r>
            <a:endParaRPr lang="en-US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Improves walkability and provides opportunities </a:t>
            </a:r>
            <a:r>
              <a:rPr lang="en-US" sz="1600" dirty="0"/>
              <a:t>for people to be physically active</a:t>
            </a:r>
            <a:r>
              <a:rPr lang="en-US" sz="1600" dirty="0" smtClean="0"/>
              <a:t>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Represents </a:t>
            </a:r>
            <a:r>
              <a:rPr lang="en-US" sz="1600" dirty="0"/>
              <a:t>an integral part of the Town’s long-term goal to improve pedestrian safety, traffic management, and connectivity</a:t>
            </a:r>
            <a:r>
              <a:rPr lang="en-US" sz="1600" dirty="0" smtClean="0"/>
              <a:t>.</a:t>
            </a:r>
            <a:r>
              <a:rPr lang="en-US" sz="1600" dirty="0"/>
              <a:t> </a:t>
            </a:r>
            <a:endParaRPr lang="en-US" sz="16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/>
              <a:t>80% of the project is funded by the Federal Highway Administration and NH Dept. of Transportation.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sz="1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98750" y="312735"/>
            <a:ext cx="3197225" cy="4870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PURPOSE &amp; INTENT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2</a:t>
            </a:fld>
            <a:endParaRPr lang="en-US" dirty="0"/>
          </a:p>
        </p:txBody>
      </p:sp>
      <p:pic>
        <p:nvPicPr>
          <p:cNvPr id="10" name="Picture 9" descr="https://milfordnh.recdesk.com/Community/Clients/milfordnh/images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56" y="3582429"/>
            <a:ext cx="2233214" cy="213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04" y="2620773"/>
            <a:ext cx="1381477" cy="91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81" y="2620773"/>
            <a:ext cx="1591333" cy="91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3" y="1295398"/>
            <a:ext cx="2724592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30" y="5638800"/>
            <a:ext cx="1327595" cy="107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25" y="5638800"/>
            <a:ext cx="1747790" cy="106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542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89412" y="1406694"/>
            <a:ext cx="426720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Approximately 4,000 linear feet of dedicated pedestrian improvements: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1,800’ of dedicated sidewalk and adjacent bike lane.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2,200’ of dedicated multi-purpose </a:t>
            </a:r>
            <a:r>
              <a:rPr lang="en-US" dirty="0" err="1" smtClean="0"/>
              <a:t>sidepath</a:t>
            </a:r>
            <a:r>
              <a:rPr lang="en-US" dirty="0" smtClean="0"/>
              <a:t> or sidewalk.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Drainage/</a:t>
            </a:r>
            <a:r>
              <a:rPr lang="en-US" dirty="0" err="1" smtClean="0"/>
              <a:t>stormwater</a:t>
            </a:r>
            <a:r>
              <a:rPr lang="en-US" dirty="0" smtClean="0"/>
              <a:t> management and paving improvements.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Pedestrian intersection, crosswalk, and lane marking improvements.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Installation of pedestrian signage. 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sz="12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724400" y="609600"/>
            <a:ext cx="3197225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SUMMARY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3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-84734" y="-6096"/>
            <a:ext cx="4462463" cy="6980238"/>
            <a:chOff x="-84734" y="-6096"/>
            <a:chExt cx="4462463" cy="69802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734" y="-6096"/>
              <a:ext cx="4462463" cy="6980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84175" y="1600200"/>
              <a:ext cx="11398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84175" y="1828800"/>
              <a:ext cx="113982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7975" y="1357640"/>
              <a:ext cx="14446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Existing Sidewalks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9398" y="1828800"/>
              <a:ext cx="17684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00"/>
                  </a:solidFill>
                </a:rPr>
                <a:t>Proposed Improvements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12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724399" y="236538"/>
            <a:ext cx="3197225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SUMMARY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4335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4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1828800" y="3057525"/>
            <a:ext cx="1211580" cy="1607820"/>
          </a:xfrm>
          <a:custGeom>
            <a:avLst/>
            <a:gdLst>
              <a:gd name="connsiteX0" fmla="*/ 1211580 w 1211580"/>
              <a:gd name="connsiteY0" fmla="*/ 0 h 1607820"/>
              <a:gd name="connsiteX1" fmla="*/ 388620 w 1211580"/>
              <a:gd name="connsiteY1" fmla="*/ 701040 h 1607820"/>
              <a:gd name="connsiteX2" fmla="*/ 388620 w 1211580"/>
              <a:gd name="connsiteY2" fmla="*/ 701040 h 1607820"/>
              <a:gd name="connsiteX3" fmla="*/ 236220 w 1211580"/>
              <a:gd name="connsiteY3" fmla="*/ 929640 h 1607820"/>
              <a:gd name="connsiteX4" fmla="*/ 0 w 1211580"/>
              <a:gd name="connsiteY4" fmla="*/ 1607820 h 160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1580" h="1607820">
                <a:moveTo>
                  <a:pt x="1211580" y="0"/>
                </a:moveTo>
                <a:lnTo>
                  <a:pt x="388620" y="701040"/>
                </a:lnTo>
                <a:lnTo>
                  <a:pt x="388620" y="701040"/>
                </a:lnTo>
                <a:cubicBezTo>
                  <a:pt x="363220" y="739140"/>
                  <a:pt x="300990" y="778510"/>
                  <a:pt x="236220" y="929640"/>
                </a:cubicBezTo>
                <a:cubicBezTo>
                  <a:pt x="171450" y="1080770"/>
                  <a:pt x="85725" y="1344295"/>
                  <a:pt x="0" y="1607820"/>
                </a:cubicBezTo>
              </a:path>
            </a:pathLst>
          </a:custGeom>
          <a:noFill/>
          <a:ln w="69850" cmpd="sng">
            <a:solidFill>
              <a:srgbClr val="CC00CC"/>
            </a:solidFill>
            <a:prstDash val="sysDot"/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66554" y="790575"/>
            <a:ext cx="3556073" cy="2108992"/>
            <a:chOff x="4227387" y="772594"/>
            <a:chExt cx="2641398" cy="1363690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87" y="772594"/>
              <a:ext cx="2641398" cy="1363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 rot="21366732">
              <a:off x="5276321" y="1403296"/>
              <a:ext cx="1568133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4200000" lon="0" rev="0"/>
                </a:camera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1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West Street</a:t>
              </a:r>
              <a:endParaRPr lang="en-US" sz="1400" b="1" i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05" y="4740437"/>
            <a:ext cx="3621274" cy="18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80" y="2843428"/>
            <a:ext cx="3624261" cy="18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73" y="845794"/>
            <a:ext cx="4045337" cy="3681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5" y="4665345"/>
            <a:ext cx="2164345" cy="150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12" y="4643888"/>
            <a:ext cx="2052213" cy="151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69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34" y="-6096"/>
            <a:ext cx="4462463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5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83" y="2676525"/>
            <a:ext cx="3767133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83" y="762000"/>
            <a:ext cx="3665143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93" y="762000"/>
            <a:ext cx="3767133" cy="193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4724399" y="236538"/>
            <a:ext cx="3197225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SUMMARY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62557" y="788549"/>
            <a:ext cx="3255203" cy="3074193"/>
            <a:chOff x="-84734" y="-352172"/>
            <a:chExt cx="7000875" cy="7267576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734" y="-352172"/>
              <a:ext cx="7000875" cy="7267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6201" y="6533937"/>
              <a:ext cx="4191000" cy="381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1066800" y="4657725"/>
            <a:ext cx="609600" cy="828675"/>
          </a:xfrm>
          <a:prstGeom prst="line">
            <a:avLst/>
          </a:prstGeom>
          <a:ln w="60325">
            <a:solidFill>
              <a:srgbClr val="CC00CC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359">
            <a:off x="885825" y="5486400"/>
            <a:ext cx="21336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69" y="4704743"/>
            <a:ext cx="3809047" cy="19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44" y="2653896"/>
            <a:ext cx="3795682" cy="198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88" y="4684026"/>
            <a:ext cx="3866197" cy="20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57" y="2819400"/>
            <a:ext cx="3301917" cy="119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64" y="5411434"/>
            <a:ext cx="1993940" cy="131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64" y="4074593"/>
            <a:ext cx="2025396" cy="127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44" y="4262815"/>
            <a:ext cx="1362631" cy="18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12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3" y="3842723"/>
            <a:ext cx="2302571" cy="153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35" y="-31703"/>
            <a:ext cx="4462463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6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4686299" y="236538"/>
            <a:ext cx="3197225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LOCATION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29" y="1143000"/>
            <a:ext cx="4021496" cy="154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4598" y="1583636"/>
            <a:ext cx="38560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FA2C2C"/>
                </a:solidFill>
              </a:rPr>
              <a:t>The Milford School District uses Adams Park primarily for </a:t>
            </a:r>
            <a:r>
              <a:rPr lang="en-US" sz="1900" b="1" dirty="0" smtClean="0">
                <a:solidFill>
                  <a:srgbClr val="FA2C2C"/>
                </a:solidFill>
              </a:rPr>
              <a:t>Lacrosse, </a:t>
            </a:r>
            <a:r>
              <a:rPr lang="en-US" sz="1900" b="1" dirty="0">
                <a:solidFill>
                  <a:srgbClr val="FA2C2C"/>
                </a:solidFill>
              </a:rPr>
              <a:t>Field Hockey, and Soccer </a:t>
            </a:r>
            <a:r>
              <a:rPr lang="en-US" sz="1900" b="1" dirty="0" smtClean="0">
                <a:solidFill>
                  <a:srgbClr val="FA2C2C"/>
                </a:solidFill>
              </a:rPr>
              <a:t>practices</a:t>
            </a:r>
          </a:p>
        </p:txBody>
      </p:sp>
      <p:sp>
        <p:nvSpPr>
          <p:cNvPr id="8" name="Oval 7"/>
          <p:cNvSpPr/>
          <p:nvPr/>
        </p:nvSpPr>
        <p:spPr>
          <a:xfrm>
            <a:off x="1028897" y="3352800"/>
            <a:ext cx="1143000" cy="762000"/>
          </a:xfrm>
          <a:prstGeom prst="ellipse">
            <a:avLst/>
          </a:prstGeom>
          <a:solidFill>
            <a:srgbClr val="7030A0">
              <a:alpha val="12000"/>
            </a:srgbClr>
          </a:solidFill>
          <a:ln w="41275">
            <a:solidFill>
              <a:srgbClr val="CC00CC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833" y="2878232"/>
            <a:ext cx="1295400" cy="1160368"/>
          </a:xfrm>
          <a:prstGeom prst="ellipse">
            <a:avLst/>
          </a:prstGeom>
          <a:solidFill>
            <a:srgbClr val="00B0F0">
              <a:alpha val="14000"/>
            </a:srgbClr>
          </a:solidFill>
          <a:ln w="41275">
            <a:solidFill>
              <a:srgbClr val="00B0F0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9042" y="5874388"/>
            <a:ext cx="1258358" cy="831212"/>
          </a:xfrm>
          <a:prstGeom prst="ellipse">
            <a:avLst/>
          </a:prstGeom>
          <a:solidFill>
            <a:srgbClr val="00B0F0">
              <a:alpha val="14000"/>
            </a:srgbClr>
          </a:solidFill>
          <a:ln w="41275">
            <a:solidFill>
              <a:srgbClr val="00B0F0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5574" y="4953000"/>
            <a:ext cx="1120141" cy="1219200"/>
          </a:xfrm>
          <a:prstGeom prst="ellipse">
            <a:avLst/>
          </a:prstGeom>
          <a:solidFill>
            <a:srgbClr val="00B0F0">
              <a:alpha val="14000"/>
            </a:srgbClr>
          </a:solidFill>
          <a:ln w="41275">
            <a:solidFill>
              <a:srgbClr val="00B0F0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55574" y="3962400"/>
            <a:ext cx="1558925" cy="1039596"/>
          </a:xfrm>
          <a:prstGeom prst="ellipse">
            <a:avLst/>
          </a:prstGeom>
          <a:solidFill>
            <a:srgbClr val="92D050">
              <a:alpha val="12000"/>
            </a:srgbClr>
          </a:solidFill>
          <a:ln w="41275">
            <a:solidFill>
              <a:srgbClr val="92D050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165850" y="3066409"/>
            <a:ext cx="4188530" cy="1334782"/>
            <a:chOff x="4148668" y="2703818"/>
            <a:chExt cx="4188530" cy="1334782"/>
          </a:xfrm>
        </p:grpSpPr>
        <p:grpSp>
          <p:nvGrpSpPr>
            <p:cNvPr id="12" name="Group 11"/>
            <p:cNvGrpSpPr/>
            <p:nvPr/>
          </p:nvGrpSpPr>
          <p:grpSpPr>
            <a:xfrm>
              <a:off x="4148668" y="2703818"/>
              <a:ext cx="4129557" cy="1334782"/>
              <a:chOff x="4137085" y="2399018"/>
              <a:chExt cx="4129557" cy="1334782"/>
            </a:xfrm>
          </p:grpSpPr>
          <p:pic>
            <p:nvPicPr>
              <p:cNvPr id="7177" name="Picture 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7085" y="2399018"/>
                <a:ext cx="2193098" cy="13347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9233" y="2399018"/>
                <a:ext cx="1917409" cy="13347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379752" y="2752635"/>
              <a:ext cx="39574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A2C2C"/>
                  </a:solidFill>
                </a:rPr>
                <a:t>The pedestrian improvements are situated adjacent several established residential neighborhoods within ½ miles of the High and Middle Schools. </a:t>
              </a:r>
              <a:endParaRPr lang="en-US" b="1" dirty="0">
                <a:solidFill>
                  <a:srgbClr val="FA2C2C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2362199" y="5943600"/>
            <a:ext cx="762001" cy="652560"/>
          </a:xfrm>
          <a:prstGeom prst="ellipse">
            <a:avLst/>
          </a:prstGeom>
          <a:solidFill>
            <a:srgbClr val="92D050">
              <a:alpha val="12000"/>
            </a:srgbClr>
          </a:solidFill>
          <a:ln w="41275">
            <a:solidFill>
              <a:srgbClr val="92D050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288941" y="4779747"/>
            <a:ext cx="4166532" cy="1377951"/>
            <a:chOff x="4188360" y="4184649"/>
            <a:chExt cx="4166532" cy="1377951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993" y="4184649"/>
              <a:ext cx="2065918" cy="1377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279" y="4242778"/>
              <a:ext cx="1983338" cy="13198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188360" y="4482198"/>
              <a:ext cx="416653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smtClean="0">
                  <a:solidFill>
                    <a:srgbClr val="FA2C2C"/>
                  </a:solidFill>
                </a:rPr>
                <a:t>Provides direct access and connectivity to Osgood Pond, Granite </a:t>
              </a:r>
              <a:r>
                <a:rPr lang="en-US" sz="1900" b="1" dirty="0">
                  <a:solidFill>
                    <a:srgbClr val="FA2C2C"/>
                  </a:solidFill>
                </a:rPr>
                <a:t>Rail Trail</a:t>
              </a:r>
              <a:r>
                <a:rPr lang="en-US" sz="1900" b="1" dirty="0" smtClean="0">
                  <a:solidFill>
                    <a:srgbClr val="FA2C2C"/>
                  </a:solidFill>
                </a:rPr>
                <a:t>, and downtown Milford.</a:t>
              </a:r>
              <a:endParaRPr lang="en-US" sz="1900" b="1" dirty="0">
                <a:solidFill>
                  <a:srgbClr val="FA2C2C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5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9" grpId="0" animBg="1"/>
      <p:bldP spid="30" grpId="0" animBg="1"/>
      <p:bldP spid="31" grpId="0" animBg="1"/>
      <p:bldP spid="34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7555" y="1165859"/>
            <a:ext cx="7343322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fr-FR" dirty="0"/>
              <a:t>Congestion Mitigation &amp; Air </a:t>
            </a:r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/>
              <a:t>(CMAQ) Improvement </a:t>
            </a:r>
            <a:r>
              <a:rPr lang="fr-FR" dirty="0" smtClean="0"/>
              <a:t>Program </a:t>
            </a:r>
            <a:r>
              <a:rPr lang="en-US" dirty="0" smtClean="0"/>
              <a:t>Application submitted in September 2019.  </a:t>
            </a:r>
          </a:p>
          <a:p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Town notified in January 2020 by NHDOT that the project was selected for the CMAQ program.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Total Estimated Cost Of Project = $797,872.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CMAQ Program Funding - </a:t>
            </a:r>
            <a:r>
              <a:rPr lang="en-US" dirty="0"/>
              <a:t>80% / </a:t>
            </a:r>
            <a:r>
              <a:rPr lang="en-US" dirty="0" smtClean="0"/>
              <a:t>20% match requirement.                               - 80% NHDOT Funded = $638,298.</a:t>
            </a:r>
          </a:p>
          <a:p>
            <a:pPr marL="342900" indent="-342900"/>
            <a:r>
              <a:rPr lang="en-US" dirty="0" smtClean="0"/>
              <a:t>       - 20% Town Funded = $159,574. </a:t>
            </a:r>
          </a:p>
          <a:p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full cost of the project must be gross appropriated. </a:t>
            </a:r>
            <a:r>
              <a:rPr lang="en-US" dirty="0" smtClean="0"/>
              <a:t>                                       If approved, the </a:t>
            </a:r>
            <a:r>
              <a:rPr lang="en-US" dirty="0"/>
              <a:t>Town would </a:t>
            </a:r>
            <a:r>
              <a:rPr lang="en-US" dirty="0" smtClean="0"/>
              <a:t>then </a:t>
            </a:r>
            <a:r>
              <a:rPr lang="en-US" dirty="0"/>
              <a:t>be reimbursed for the work completed.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estimated completion of the project = Approx. 3 years.  (Design/Engineering/Construction)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7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498750" y="312735"/>
            <a:ext cx="3197225" cy="4870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FUNDING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7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Image result for dog park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dog par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dog park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478" y="1005686"/>
            <a:ext cx="540702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discussion and planning efforts involving this project has continued for more than two </a:t>
            </a:r>
            <a:r>
              <a:rPr lang="en-US" sz="1600" dirty="0" smtClean="0"/>
              <a:t>decades.  </a:t>
            </a:r>
          </a:p>
          <a:p>
            <a:endParaRPr lang="en-US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References: 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1998 - “A Bicycle And Pedestrian Plan For The Town of Milford” prepared by Keene State College and the Milford Planning Department.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2005 - Nashua Regional Planning Commission Bicycle &amp; Pedestrian Plan.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2005 - Milford Conservation Plan.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2006 - Nashua Regional Planning Commission Transportation &amp; Community &amp; Systems Preservation Study.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2014 - Milford Pedestrian, Bicycle, Trail &amp; Recreation Connectivity Plan 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2016 - Town Master Plan: Community Character &amp; Transportation Chapters </a:t>
            </a:r>
          </a:p>
          <a:p>
            <a:pPr marL="514350" lvl="1" indent="-285750">
              <a:spcAft>
                <a:spcPts val="600"/>
              </a:spcAft>
              <a:buBlip>
                <a:blip r:embed="rId3"/>
              </a:buBlip>
            </a:pPr>
            <a:r>
              <a:rPr lang="en-US" sz="1400" dirty="0" smtClean="0"/>
              <a:t>Milford Capital Improvements Program Reports: 2011-2016,  2012-2017,  2013-2018,  2014-2019,  2015-2020,  2016-2021,  2017-2022,  2018-2023,  2019-2024, 2020-2025, 2021-2026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8</a:t>
            </a:fld>
            <a:endParaRPr lang="en-US" dirty="0"/>
          </a:p>
        </p:txBody>
      </p:sp>
      <p:pic>
        <p:nvPicPr>
          <p:cNvPr id="9" name="Picture 8" descr="https://milfordnh.recdesk.com/Community/Clients/milfordnh/images/logo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581478" y="313053"/>
            <a:ext cx="7467600" cy="4870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Relationship To Existing Local Plans &amp; Regional Initiatives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74" y="1193051"/>
            <a:ext cx="1216305" cy="68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29" y="1879945"/>
            <a:ext cx="2041796" cy="194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18" y="3826453"/>
            <a:ext cx="1675953" cy="177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1614142" cy="143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 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73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/>
              <a:t>9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498749" y="335605"/>
            <a:ext cx="3197225" cy="4870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Tx/>
              <a:buNone/>
              <a:defRPr sz="1800" i="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PROJECT SUPPORT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219200"/>
            <a:ext cx="6858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proposed project has been supported by the following: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Milford </a:t>
            </a:r>
            <a:r>
              <a:rPr lang="en-US" dirty="0"/>
              <a:t>Conservation Commission </a:t>
            </a:r>
            <a:endParaRPr lang="en-US" dirty="0" smtClean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Milford </a:t>
            </a:r>
            <a:r>
              <a:rPr lang="en-US" dirty="0"/>
              <a:t>Planning Board </a:t>
            </a:r>
            <a:endParaRPr lang="en-US" dirty="0" smtClean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Milford </a:t>
            </a:r>
            <a:r>
              <a:rPr lang="en-US" dirty="0"/>
              <a:t>Budget Advisory Committee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Milford </a:t>
            </a:r>
            <a:r>
              <a:rPr lang="en-US" dirty="0"/>
              <a:t>School </a:t>
            </a:r>
            <a:r>
              <a:rPr lang="en-US" dirty="0" smtClean="0"/>
              <a:t>District</a:t>
            </a:r>
          </a:p>
        </p:txBody>
      </p:sp>
      <p:pic>
        <p:nvPicPr>
          <p:cNvPr id="8" name="Picture 7" descr="https://milfordnh.recdesk.com/Community/Clients/milfordnh/images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1854"/>
            <a:ext cx="685800" cy="2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rot="16200000">
            <a:off x="6198706" y="2745679"/>
            <a:ext cx="517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 – Article #25–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53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09101D5-DA18-4153-ADD6-FFCC770BC6E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627</Words>
  <Application>Microsoft Office PowerPoint</Application>
  <PresentationFormat>On-screen Show (4:3)</PresentationFormat>
  <Paragraphs>102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Classic Photo Album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2016-11-04T18:33:59Z</dcterms:created>
  <dcterms:modified xsi:type="dcterms:W3CDTF">2021-01-29T13:55:27Z</dcterms:modified>
</cp:coreProperties>
</file>