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7010400" cy="9296400"/>
  <p:embeddedFontLst>
    <p:embeddedFont>
      <p:font typeface="Playfair Display" panose="020B060402020202020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B2641-8462-4491-9BBA-13FA8A6AC84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0607-AEB5-455B-BD92-354F318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28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4996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4249c023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4249c0235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9127b1cd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9127b1cdc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4249c023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4249c0235_0_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4249c023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4249c0235_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249c023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4249c0235_0_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4249c023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4249c0235_0_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4249c023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4249c0235_0_9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4249c023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4249c0235_0_1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4249c023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4249c0235_0_1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155C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NHLTA</a:t>
            </a:r>
            <a:br>
              <a:rPr lang="en"/>
            </a:br>
            <a:r>
              <a:rPr lang="en"/>
              <a:t>Library of the Year!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28963" y="1115405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2020</a:t>
            </a:r>
            <a:endParaRPr sz="3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200" y="97801"/>
            <a:ext cx="2283225" cy="22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00" y="2792926"/>
            <a:ext cx="2283225" cy="22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2020 Accomplishments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Removed asbestos tiles and installed carpeting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Replaced treads on main stairs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Cleaned, cleaned, cleaned!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Reconfigured the circulation and reference areas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Added an outdoor programming space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Weather protection for the entrance doors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Reinstallation of the “Lady” at the Soldiers Memorial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(Thank you to all the volunteers!!!)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Library Facility Issues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925825"/>
            <a:ext cx="8520600" cy="4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HVAC</a:t>
            </a:r>
            <a:r>
              <a:rPr lang="en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$24,000+ over last 3 years for repairs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Non-efficient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Damaging leaks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Main electrical panel unsafe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Replacing HVAC requires electrical updates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Parts no longer available for brand currently installed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Electrical contractor states panel is no longer safe to work 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Plumbing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Non-working 3rd floor bathroom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sprinkler system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family restroom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Miscellaneous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Failed seals, cracked and leaking windows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Lack of Accessiblity</a:t>
            </a:r>
            <a:r>
              <a:rPr lang="en"/>
              <a:t>:  Ramp grade and </a:t>
            </a:r>
            <a:r>
              <a:rPr lang="en" sz="1400"/>
              <a:t>Handicap parking spaces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teen area, children’s programming space inadequate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2021 Warrant Proposal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Replace HVAC system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Remove existing chilled water system and associated air-side equipment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state-of-the-art variable refrigerant system for simultaneous heating and cooling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26 zones of thermostatic control - higher comfort and reduced operational cost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Energy recovery ventilator - improve indoor air quality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Minor upgrades to existing boiler unit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Electrical Updates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Update service to 600A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Replace outdated and unsafe Federal Pacific panel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LED Lighting for main area lights (energy efficiency rebates available)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Parking lot lighting replacement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Replace emergency lighting units (code)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07" y="1092075"/>
            <a:ext cx="7115616" cy="400252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HVAC Leak Impact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65" y="1017449"/>
            <a:ext cx="2951851" cy="39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7578" y="1180520"/>
            <a:ext cx="2393349" cy="319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Electrical Panel Issues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50" y="1017612"/>
            <a:ext cx="3069798" cy="4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2029275" y="1401750"/>
            <a:ext cx="4554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$995,000 Bond - 10 Years</a:t>
            </a:r>
            <a:endParaRPr sz="2900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31925" y="2591625"/>
            <a:ext cx="316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Total Estimated Cost: $1.29M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31925" y="3053325"/>
            <a:ext cx="516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Balance covered from Library Trustee Trust Funds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766125" y="3357700"/>
            <a:ext cx="33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$295,000 Estimated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766125" y="3531275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Any amount over bond covered by Library Trustee Trust Funds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Project Cost Estimate Details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2609950" y="1152475"/>
            <a:ext cx="294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841189" lvl="0" indent="0" algn="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Requirements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Demolition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189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Rough Carpentry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189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 Carpentry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067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Moisture Protection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r" rtl="0">
              <a:lnSpc>
                <a:spcPct val="100000"/>
              </a:lnSpc>
              <a:spcBef>
                <a:spcPts val="44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Finishes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Mechanical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Electrical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451" lvl="0" indent="0" algn="r" rtl="0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None/>
            </a:pPr>
            <a:r>
              <a:rPr lang="en" sz="14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Subtotal</a:t>
            </a: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451" lvl="0" indent="0" algn="r" rtl="0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189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Bond: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0945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 Fee: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Contingency: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274" lvl="0" indent="0" algn="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TOTAL: </a:t>
            </a:r>
            <a:endParaRPr sz="1404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841189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$156,311.41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$20,148.10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189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$9,146,36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189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$1,230.07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067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$10,370.01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l" rtl="0">
              <a:lnSpc>
                <a:spcPct val="100000"/>
              </a:lnSpc>
              <a:spcBef>
                <a:spcPts val="44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$54,465.54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$739,905.00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$134,980.50</a:t>
            </a: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451" lvl="0" indent="0" algn="l" rtl="0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None/>
            </a:pPr>
            <a:r>
              <a:rPr lang="en" sz="14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$1,126,256.99</a:t>
            </a:r>
            <a:endParaRPr sz="1404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451" lvl="0" indent="0" algn="l" rtl="0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None/>
            </a:pPr>
            <a:endParaRPr sz="1404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189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$22,684.00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0945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$34,468.23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311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$107,377.66</a:t>
            </a:r>
            <a:r>
              <a:rPr lang="en" sz="14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41274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" sz="14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$1,290,786.89 </a:t>
            </a:r>
            <a:endParaRPr sz="1404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Microsoft Office PowerPoint</Application>
  <PresentationFormat>On-screen Show (16:9)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Playfair Display</vt:lpstr>
      <vt:lpstr>Lato</vt:lpstr>
      <vt:lpstr>Calibri</vt:lpstr>
      <vt:lpstr>Coral</vt:lpstr>
      <vt:lpstr>NHLTA Library of the Year!</vt:lpstr>
      <vt:lpstr>2020 Accomplishments</vt:lpstr>
      <vt:lpstr>Library Facility Issues</vt:lpstr>
      <vt:lpstr>2021 Warrant Proposal</vt:lpstr>
      <vt:lpstr>HVAC Leak Impact</vt:lpstr>
      <vt:lpstr>Electrical Panel Issues</vt:lpstr>
      <vt:lpstr>PowerPoint Presentation</vt:lpstr>
      <vt:lpstr>Project Cost Estimate Details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NHLTA Library of the Year!</dc:title>
  <dc:creator>Tina Philbrick</dc:creator>
  <cp:lastModifiedBy>Tina Philbrick</cp:lastModifiedBy>
  <cp:revision>1</cp:revision>
  <dcterms:modified xsi:type="dcterms:W3CDTF">2021-01-28T13:08:38Z</dcterms:modified>
</cp:coreProperties>
</file>