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70" r:id="rId2"/>
    <p:sldId id="287" r:id="rId3"/>
    <p:sldId id="269" r:id="rId4"/>
    <p:sldId id="271" r:id="rId5"/>
    <p:sldId id="299" r:id="rId6"/>
    <p:sldId id="288" r:id="rId7"/>
    <p:sldId id="292" r:id="rId8"/>
    <p:sldId id="300" r:id="rId9"/>
    <p:sldId id="289" r:id="rId10"/>
    <p:sldId id="272" r:id="rId11"/>
    <p:sldId id="294" r:id="rId12"/>
    <p:sldId id="277" r:id="rId13"/>
    <p:sldId id="291" r:id="rId14"/>
    <p:sldId id="278" r:id="rId15"/>
    <p:sldId id="295" r:id="rId16"/>
    <p:sldId id="296" r:id="rId17"/>
    <p:sldId id="297" r:id="rId18"/>
    <p:sldId id="286" r:id="rId19"/>
    <p:sldId id="298" r:id="rId20"/>
    <p:sldId id="279" r:id="rId21"/>
    <p:sldId id="302" r:id="rId22"/>
    <p:sldId id="283" r:id="rId23"/>
    <p:sldId id="280" r:id="rId24"/>
    <p:sldId id="303" r:id="rId25"/>
    <p:sldId id="30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CCCC00"/>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110" d="100"/>
          <a:sy n="110" d="100"/>
        </p:scale>
        <p:origin x="308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e-files\office\PROJECTS\MILFORD,%20NH\REALNUM\2655%20MIlford%20Sewer%20User%20Rate%20Update\08%20Comps\2655%20Milford%20Sewer%20Rate%20Mod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e-files\office\PROJECTS\MILFORD,%20NH\REALNUM\2655%20MIlford%20Sewer%20User%20Rate%20Update\08%20Comps\2655%20Milford%20Sewer%20Rate%20Model%20-%202022%20Budg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e-files\office\PROJECTS\MILFORD,%20NH\REALNUM\2655%20MIlford%20Sewer%20User%20Rate%20Update\08%20Comps\2655%20Milford%20Sewer%20Rate%20Model%20-%202022%20Budge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sz="1800" b="1" i="0" baseline="0" dirty="0">
                <a:effectLst/>
              </a:rPr>
              <a:t>Yearly Sewer Usage</a:t>
            </a:r>
            <a:endParaRPr lang="en-US" dirty="0">
              <a:effectLst/>
            </a:endParaRPr>
          </a:p>
          <a:p>
            <a:pPr>
              <a:defRPr/>
            </a:pPr>
            <a:r>
              <a:rPr lang="en-US" sz="1800" b="1" i="0" baseline="0" dirty="0">
                <a:effectLst/>
              </a:rPr>
              <a:t>Milford and Wilton, NH</a:t>
            </a:r>
            <a:endParaRPr lang="en-US" dirty="0">
              <a:effectLst/>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scatterChart>
        <c:scatterStyle val="lineMarker"/>
        <c:varyColors val="0"/>
        <c:ser>
          <c:idx val="0"/>
          <c:order val="0"/>
          <c:tx>
            <c:v>Milford Water</c:v>
          </c:tx>
          <c:spPr>
            <a:ln w="38100" cap="rnd">
              <a:solidFill>
                <a:schemeClr val="accent1">
                  <a:alpha val="50000"/>
                </a:schemeClr>
              </a:solidFill>
              <a:round/>
            </a:ln>
            <a:effectLst/>
          </c:spPr>
          <c:marker>
            <c:symbol val="diamond"/>
            <c:size val="6"/>
            <c:spPr>
              <a:solidFill>
                <a:schemeClr val="lt1"/>
              </a:solidFill>
              <a:ln w="38100">
                <a:solidFill>
                  <a:schemeClr val="accent1"/>
                </a:solidFill>
                <a:round/>
              </a:ln>
              <a:effectLst/>
            </c:spPr>
          </c:marker>
          <c:xVal>
            <c:numRef>
              <c:f>'5.  Consumption'!$K$12:$K$17</c:f>
              <c:numCache>
                <c:formatCode>0</c:formatCode>
                <c:ptCount val="6"/>
                <c:pt idx="0">
                  <c:v>2015</c:v>
                </c:pt>
                <c:pt idx="1">
                  <c:v>2016</c:v>
                </c:pt>
                <c:pt idx="2">
                  <c:v>2017</c:v>
                </c:pt>
                <c:pt idx="3">
                  <c:v>2018</c:v>
                </c:pt>
                <c:pt idx="4">
                  <c:v>2019</c:v>
                </c:pt>
                <c:pt idx="5">
                  <c:v>2020</c:v>
                </c:pt>
              </c:numCache>
            </c:numRef>
          </c:xVal>
          <c:yVal>
            <c:numRef>
              <c:f>'5.  Consumption'!$P$12:$P$17</c:f>
              <c:numCache>
                <c:formatCode>_(* #,##0_);_(* \(#,##0\);_(* "-"_);_(@_)</c:formatCode>
                <c:ptCount val="6"/>
                <c:pt idx="0">
                  <c:v>225335037.40000004</c:v>
                </c:pt>
                <c:pt idx="1">
                  <c:v>222582389.92000002</c:v>
                </c:pt>
                <c:pt idx="2">
                  <c:v>208820670.96000001</c:v>
                </c:pt>
                <c:pt idx="3">
                  <c:v>210321121.56</c:v>
                </c:pt>
                <c:pt idx="4">
                  <c:v>208281220.84</c:v>
                </c:pt>
                <c:pt idx="5">
                  <c:v>214761833</c:v>
                </c:pt>
              </c:numCache>
            </c:numRef>
          </c:yVal>
          <c:smooth val="0"/>
          <c:extLst>
            <c:ext xmlns:c16="http://schemas.microsoft.com/office/drawing/2014/chart" uri="{C3380CC4-5D6E-409C-BE32-E72D297353CC}">
              <c16:uniqueId val="{00000000-9966-4831-91DC-5B7B243786D6}"/>
            </c:ext>
          </c:extLst>
        </c:ser>
        <c:ser>
          <c:idx val="1"/>
          <c:order val="1"/>
          <c:tx>
            <c:v>Wilton Sewer</c:v>
          </c:tx>
          <c:spPr>
            <a:ln w="38100" cap="rnd">
              <a:solidFill>
                <a:schemeClr val="accent2">
                  <a:alpha val="50000"/>
                </a:schemeClr>
              </a:solidFill>
              <a:round/>
            </a:ln>
            <a:effectLst/>
          </c:spPr>
          <c:marker>
            <c:symbol val="square"/>
            <c:size val="6"/>
            <c:spPr>
              <a:solidFill>
                <a:schemeClr val="lt1"/>
              </a:solidFill>
              <a:ln w="38100">
                <a:solidFill>
                  <a:schemeClr val="accent2"/>
                </a:solidFill>
                <a:round/>
              </a:ln>
              <a:effectLst/>
            </c:spPr>
          </c:marker>
          <c:xVal>
            <c:numRef>
              <c:f>'5.  Consumption'!$K$12:$K$17</c:f>
              <c:numCache>
                <c:formatCode>0</c:formatCode>
                <c:ptCount val="6"/>
                <c:pt idx="0">
                  <c:v>2015</c:v>
                </c:pt>
                <c:pt idx="1">
                  <c:v>2016</c:v>
                </c:pt>
                <c:pt idx="2">
                  <c:v>2017</c:v>
                </c:pt>
                <c:pt idx="3">
                  <c:v>2018</c:v>
                </c:pt>
                <c:pt idx="4">
                  <c:v>2019</c:v>
                </c:pt>
                <c:pt idx="5">
                  <c:v>2020</c:v>
                </c:pt>
              </c:numCache>
            </c:numRef>
          </c:xVal>
          <c:yVal>
            <c:numRef>
              <c:f>'5.  Consumption'!$R$12:$R$17</c:f>
              <c:numCache>
                <c:formatCode>_(* #,##0_);_(* \(#,##0\);_(* "-"_);_(@_)</c:formatCode>
                <c:ptCount val="6"/>
                <c:pt idx="0">
                  <c:v>56259799.999999993</c:v>
                </c:pt>
                <c:pt idx="1">
                  <c:v>52789999.999999993</c:v>
                </c:pt>
                <c:pt idx="2">
                  <c:v>65094999.999999993</c:v>
                </c:pt>
                <c:pt idx="3">
                  <c:v>72481200</c:v>
                </c:pt>
                <c:pt idx="4">
                  <c:v>58938299.999999993</c:v>
                </c:pt>
                <c:pt idx="5">
                  <c:v>61638199.999999993</c:v>
                </c:pt>
              </c:numCache>
            </c:numRef>
          </c:yVal>
          <c:smooth val="0"/>
          <c:extLst>
            <c:ext xmlns:c16="http://schemas.microsoft.com/office/drawing/2014/chart" uri="{C3380CC4-5D6E-409C-BE32-E72D297353CC}">
              <c16:uniqueId val="{00000001-9966-4831-91DC-5B7B243786D6}"/>
            </c:ext>
          </c:extLst>
        </c:ser>
        <c:dLbls>
          <c:showLegendKey val="0"/>
          <c:showVal val="0"/>
          <c:showCatName val="0"/>
          <c:showSerName val="0"/>
          <c:showPercent val="0"/>
          <c:showBubbleSize val="0"/>
        </c:dLbls>
        <c:axId val="504532159"/>
        <c:axId val="504534655"/>
      </c:scatterChart>
      <c:valAx>
        <c:axId val="504532159"/>
        <c:scaling>
          <c:orientation val="minMax"/>
        </c:scaling>
        <c:delete val="0"/>
        <c:axPos val="b"/>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crossAx val="504534655"/>
        <c:crosses val="autoZero"/>
        <c:crossBetween val="midCat"/>
      </c:valAx>
      <c:valAx>
        <c:axId val="504534655"/>
        <c:scaling>
          <c:orientation val="minMax"/>
          <c:min val="50000000"/>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dk1">
                        <a:lumMod val="65000"/>
                        <a:lumOff val="35000"/>
                      </a:schemeClr>
                    </a:solidFill>
                    <a:latin typeface="+mn-lt"/>
                    <a:ea typeface="+mn-ea"/>
                    <a:cs typeface="+mn-cs"/>
                  </a:defRPr>
                </a:pPr>
                <a:r>
                  <a:rPr lang="en-US" sz="1600"/>
                  <a:t>Gallons</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dk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crossAx val="504532159"/>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'13a. Rate Setting with GF chart'!$C$9</c:f>
              <c:strCache>
                <c:ptCount val="1"/>
                <c:pt idx="0">
                  <c:v>Yr End Over/Under</c:v>
                </c:pt>
              </c:strCache>
            </c:strRef>
          </c:tx>
          <c:spPr>
            <a:solidFill>
              <a:schemeClr val="accent2"/>
            </a:solidFill>
            <a:ln>
              <a:noFill/>
            </a:ln>
            <a:effectLst/>
          </c:spPr>
          <c:invertIfNegative val="0"/>
          <c:cat>
            <c:numRef>
              <c:f>'13a. Rate Setting with GF chart'!$D$4:$M$4</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'13a. Rate Setting with GF chart'!$D$9:$M$9</c:f>
              <c:numCache>
                <c:formatCode>_(* #,##0_);_(* \(#,##0\);_(* "-"??_);_(@_)</c:formatCode>
                <c:ptCount val="10"/>
                <c:pt idx="0">
                  <c:v>48699.405600000173</c:v>
                </c:pt>
                <c:pt idx="1">
                  <c:v>127930.61506474996</c:v>
                </c:pt>
                <c:pt idx="2">
                  <c:v>84469.317280719057</c:v>
                </c:pt>
                <c:pt idx="3">
                  <c:v>-142507.6039360133</c:v>
                </c:pt>
                <c:pt idx="4">
                  <c:v>73785.531376781408</c:v>
                </c:pt>
                <c:pt idx="5">
                  <c:v>-9073.2360807466321</c:v>
                </c:pt>
                <c:pt idx="6">
                  <c:v>-25439.501750588883</c:v>
                </c:pt>
                <c:pt idx="7">
                  <c:v>58122.200757419225</c:v>
                </c:pt>
                <c:pt idx="8">
                  <c:v>37109.460108254105</c:v>
                </c:pt>
                <c:pt idx="9">
                  <c:v>-10789.73382583959</c:v>
                </c:pt>
              </c:numCache>
            </c:numRef>
          </c:val>
          <c:extLst>
            <c:ext xmlns:c16="http://schemas.microsoft.com/office/drawing/2014/chart" uri="{C3380CC4-5D6E-409C-BE32-E72D297353CC}">
              <c16:uniqueId val="{00000000-BFD5-4519-A7E4-D6AF9DE77B12}"/>
            </c:ext>
          </c:extLst>
        </c:ser>
        <c:ser>
          <c:idx val="0"/>
          <c:order val="1"/>
          <c:tx>
            <c:strRef>
              <c:f>'13a. Rate Setting with GF chart'!$C$10</c:f>
              <c:strCache>
                <c:ptCount val="1"/>
                <c:pt idx="0">
                  <c:v>Fund Balance</c:v>
                </c:pt>
              </c:strCache>
            </c:strRef>
          </c:tx>
          <c:spPr>
            <a:solidFill>
              <a:schemeClr val="accent1"/>
            </a:solidFill>
            <a:ln>
              <a:noFill/>
            </a:ln>
            <a:effectLst/>
          </c:spPr>
          <c:invertIfNegative val="0"/>
          <c:cat>
            <c:numRef>
              <c:f>'13a. Rate Setting with GF chart'!$D$4:$M$4</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'13a. Rate Setting with GF chart'!$D$10:$M$10</c:f>
              <c:numCache>
                <c:formatCode>"$"#,##0_);[Red]\("$"#,##0\)</c:formatCode>
                <c:ptCount val="10"/>
                <c:pt idx="0">
                  <c:v>409359.40560000017</c:v>
                </c:pt>
                <c:pt idx="1">
                  <c:v>567290.02066475013</c:v>
                </c:pt>
                <c:pt idx="2">
                  <c:v>771759.33794546919</c:v>
                </c:pt>
                <c:pt idx="3">
                  <c:v>659251.73400945589</c:v>
                </c:pt>
                <c:pt idx="4">
                  <c:v>853037.2653862373</c:v>
                </c:pt>
                <c:pt idx="5">
                  <c:v>963964.02930549067</c:v>
                </c:pt>
                <c:pt idx="6">
                  <c:v>1058524.5275549018</c:v>
                </c:pt>
                <c:pt idx="7">
                  <c:v>1236646.728312321</c:v>
                </c:pt>
                <c:pt idx="8">
                  <c:v>1393756.1884205751</c:v>
                </c:pt>
                <c:pt idx="9">
                  <c:v>1502966.4545947355</c:v>
                </c:pt>
              </c:numCache>
            </c:numRef>
          </c:val>
          <c:extLst>
            <c:ext xmlns:c16="http://schemas.microsoft.com/office/drawing/2014/chart" uri="{C3380CC4-5D6E-409C-BE32-E72D297353CC}">
              <c16:uniqueId val="{00000001-BFD5-4519-A7E4-D6AF9DE77B12}"/>
            </c:ext>
          </c:extLst>
        </c:ser>
        <c:dLbls>
          <c:showLegendKey val="0"/>
          <c:showVal val="0"/>
          <c:showCatName val="0"/>
          <c:showSerName val="0"/>
          <c:showPercent val="0"/>
          <c:showBubbleSize val="0"/>
        </c:dLbls>
        <c:gapWidth val="267"/>
        <c:overlap val="-43"/>
        <c:axId val="244477552"/>
        <c:axId val="244477944"/>
      </c:barChart>
      <c:catAx>
        <c:axId val="2444775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44477944"/>
        <c:crosses val="autoZero"/>
        <c:auto val="1"/>
        <c:lblAlgn val="ctr"/>
        <c:lblOffset val="100"/>
        <c:noMultiLvlLbl val="0"/>
      </c:catAx>
      <c:valAx>
        <c:axId val="244477944"/>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447755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'13b. Rate Setting wo GF chart'!$C$9</c:f>
              <c:strCache>
                <c:ptCount val="1"/>
                <c:pt idx="0">
                  <c:v>Yr End Over/Under</c:v>
                </c:pt>
              </c:strCache>
            </c:strRef>
          </c:tx>
          <c:spPr>
            <a:solidFill>
              <a:schemeClr val="accent2"/>
            </a:solidFill>
            <a:ln>
              <a:noFill/>
            </a:ln>
            <a:effectLst/>
          </c:spPr>
          <c:invertIfNegative val="0"/>
          <c:cat>
            <c:numRef>
              <c:f>'13b. Rate Setting wo GF chart'!$D$4:$M$4</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'13b. Rate Setting wo GF chart'!$D$9:$M$9</c:f>
              <c:numCache>
                <c:formatCode>_(* #,##0_);_(* \(#,##0\);_(* "-"??_);_(@_)</c:formatCode>
                <c:ptCount val="10"/>
                <c:pt idx="0">
                  <c:v>48699.405600000173</c:v>
                </c:pt>
                <c:pt idx="1">
                  <c:v>127930.61506474996</c:v>
                </c:pt>
                <c:pt idx="2">
                  <c:v>84469.317280719057</c:v>
                </c:pt>
                <c:pt idx="3">
                  <c:v>-142507.6039360133</c:v>
                </c:pt>
                <c:pt idx="4">
                  <c:v>75591.386534861289</c:v>
                </c:pt>
                <c:pt idx="5">
                  <c:v>-565.81952266674489</c:v>
                </c:pt>
                <c:pt idx="6">
                  <c:v>-10230.52379250899</c:v>
                </c:pt>
                <c:pt idx="7">
                  <c:v>44130.558857003227</c:v>
                </c:pt>
                <c:pt idx="8">
                  <c:v>29819.379607838113</c:v>
                </c:pt>
                <c:pt idx="9">
                  <c:v>-11378.252926255576</c:v>
                </c:pt>
              </c:numCache>
            </c:numRef>
          </c:val>
          <c:extLst>
            <c:ext xmlns:c16="http://schemas.microsoft.com/office/drawing/2014/chart" uri="{C3380CC4-5D6E-409C-BE32-E72D297353CC}">
              <c16:uniqueId val="{00000000-A668-411A-A837-46F8BB69ACB0}"/>
            </c:ext>
          </c:extLst>
        </c:ser>
        <c:ser>
          <c:idx val="0"/>
          <c:order val="1"/>
          <c:tx>
            <c:strRef>
              <c:f>'13b. Rate Setting wo GF chart'!$C$10</c:f>
              <c:strCache>
                <c:ptCount val="1"/>
                <c:pt idx="0">
                  <c:v>Fund Balance</c:v>
                </c:pt>
              </c:strCache>
            </c:strRef>
          </c:tx>
          <c:spPr>
            <a:solidFill>
              <a:schemeClr val="accent1"/>
            </a:solidFill>
            <a:ln>
              <a:noFill/>
            </a:ln>
            <a:effectLst/>
          </c:spPr>
          <c:invertIfNegative val="0"/>
          <c:cat>
            <c:numRef>
              <c:f>'13b. Rate Setting wo GF chart'!$D$4:$M$4</c:f>
              <c:numCache>
                <c:formatCode>General</c:formatCode>
                <c:ptCount val="10"/>
                <c:pt idx="0">
                  <c:v>2021</c:v>
                </c:pt>
                <c:pt idx="1">
                  <c:v>2022</c:v>
                </c:pt>
                <c:pt idx="2">
                  <c:v>2023</c:v>
                </c:pt>
                <c:pt idx="3">
                  <c:v>2024</c:v>
                </c:pt>
                <c:pt idx="4">
                  <c:v>2025</c:v>
                </c:pt>
                <c:pt idx="5">
                  <c:v>2026</c:v>
                </c:pt>
                <c:pt idx="6">
                  <c:v>2027</c:v>
                </c:pt>
                <c:pt idx="7">
                  <c:v>2028</c:v>
                </c:pt>
                <c:pt idx="8">
                  <c:v>2029</c:v>
                </c:pt>
                <c:pt idx="9">
                  <c:v>2030</c:v>
                </c:pt>
              </c:numCache>
            </c:numRef>
          </c:cat>
          <c:val>
            <c:numRef>
              <c:f>'13b. Rate Setting wo GF chart'!$D$10:$M$10</c:f>
              <c:numCache>
                <c:formatCode>"$"#,##0_);[Red]\("$"#,##0\)</c:formatCode>
                <c:ptCount val="10"/>
                <c:pt idx="0">
                  <c:v>409359.40560000017</c:v>
                </c:pt>
                <c:pt idx="1">
                  <c:v>567290.02066475013</c:v>
                </c:pt>
                <c:pt idx="2">
                  <c:v>771759.33794546919</c:v>
                </c:pt>
                <c:pt idx="3">
                  <c:v>659251.73400945589</c:v>
                </c:pt>
                <c:pt idx="4">
                  <c:v>854843.12054431718</c:v>
                </c:pt>
                <c:pt idx="5">
                  <c:v>974277.30102165043</c:v>
                </c:pt>
                <c:pt idx="6">
                  <c:v>1084046.7772291414</c:v>
                </c:pt>
                <c:pt idx="7">
                  <c:v>1248177.3360861447</c:v>
                </c:pt>
                <c:pt idx="8">
                  <c:v>1397996.7156939828</c:v>
                </c:pt>
                <c:pt idx="9">
                  <c:v>1506618.4627677272</c:v>
                </c:pt>
              </c:numCache>
            </c:numRef>
          </c:val>
          <c:extLst>
            <c:ext xmlns:c16="http://schemas.microsoft.com/office/drawing/2014/chart" uri="{C3380CC4-5D6E-409C-BE32-E72D297353CC}">
              <c16:uniqueId val="{00000001-A668-411A-A837-46F8BB69ACB0}"/>
            </c:ext>
          </c:extLst>
        </c:ser>
        <c:dLbls>
          <c:showLegendKey val="0"/>
          <c:showVal val="0"/>
          <c:showCatName val="0"/>
          <c:showSerName val="0"/>
          <c:showPercent val="0"/>
          <c:showBubbleSize val="0"/>
        </c:dLbls>
        <c:gapWidth val="267"/>
        <c:overlap val="-43"/>
        <c:axId val="244477552"/>
        <c:axId val="244477944"/>
      </c:barChart>
      <c:catAx>
        <c:axId val="2444775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44477944"/>
        <c:crosses val="autoZero"/>
        <c:auto val="1"/>
        <c:lblAlgn val="ctr"/>
        <c:lblOffset val="100"/>
        <c:noMultiLvlLbl val="0"/>
      </c:catAx>
      <c:valAx>
        <c:axId val="244477944"/>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447755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970"/>
            <a:ext cx="3037840" cy="466433"/>
          </a:xfrm>
          <a:prstGeom prst="rect">
            <a:avLst/>
          </a:prstGeom>
        </p:spPr>
        <p:txBody>
          <a:bodyPr vert="horz" lIns="91440" tIns="45720" rIns="91440" bIns="45720" rtlCol="0" anchor="b"/>
          <a:lstStyle>
            <a:lvl1pPr algn="l">
              <a:defRPr sz="1200"/>
            </a:lvl1pPr>
          </a:lstStyle>
          <a:p>
            <a:r>
              <a:rPr lang="en-US"/>
              <a:t>Underwood Engineers, Inc.                Portsmouth and Concord, NH</a:t>
            </a:r>
          </a:p>
        </p:txBody>
      </p:sp>
      <p:sp>
        <p:nvSpPr>
          <p:cNvPr id="5" name="Slide Number Placeholder 4"/>
          <p:cNvSpPr>
            <a:spLocks noGrp="1"/>
          </p:cNvSpPr>
          <p:nvPr>
            <p:ph type="sldNum" sz="quarter" idx="3"/>
          </p:nvPr>
        </p:nvSpPr>
        <p:spPr>
          <a:xfrm>
            <a:off x="3970938" y="8829970"/>
            <a:ext cx="3037840" cy="466433"/>
          </a:xfrm>
          <a:prstGeom prst="rect">
            <a:avLst/>
          </a:prstGeom>
        </p:spPr>
        <p:txBody>
          <a:bodyPr vert="horz" lIns="91440" tIns="45720" rIns="91440" bIns="45720" rtlCol="0" anchor="b"/>
          <a:lstStyle>
            <a:lvl1pPr algn="r">
              <a:defRPr sz="1200"/>
            </a:lvl1pPr>
          </a:lstStyle>
          <a:p>
            <a:fld id="{4495A401-18F1-40AE-B4F4-6EF05B84EB08}" type="slidenum">
              <a:rPr lang="en-US" smtClean="0"/>
              <a:t>‹#›</a:t>
            </a:fld>
            <a:endParaRPr lang="en-US"/>
          </a:p>
        </p:txBody>
      </p:sp>
    </p:spTree>
    <p:extLst>
      <p:ext uri="{BB962C8B-B14F-4D97-AF65-F5344CB8AC3E}">
        <p14:creationId xmlns:p14="http://schemas.microsoft.com/office/powerpoint/2010/main" val="331998825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2"/>
            <a:ext cx="3037840" cy="46482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4820"/>
          </a:xfrm>
          <a:prstGeom prst="rect">
            <a:avLst/>
          </a:prstGeom>
        </p:spPr>
        <p:txBody>
          <a:bodyPr vert="horz" lIns="91440" tIns="45720" rIns="91440" bIns="45720" rtlCol="0" anchor="b"/>
          <a:lstStyle>
            <a:lvl1pPr algn="l">
              <a:defRPr sz="1200"/>
            </a:lvl1pPr>
          </a:lstStyle>
          <a:p>
            <a:r>
              <a:rPr lang="en-US"/>
              <a:t>Underwood Engineers, Inc.                Portsmouth and Concord, NH</a:t>
            </a:r>
          </a:p>
        </p:txBody>
      </p:sp>
      <p:sp>
        <p:nvSpPr>
          <p:cNvPr id="7" name="Slide Number Placeholder 6"/>
          <p:cNvSpPr>
            <a:spLocks noGrp="1"/>
          </p:cNvSpPr>
          <p:nvPr>
            <p:ph type="sldNum" sz="quarter" idx="5"/>
          </p:nvPr>
        </p:nvSpPr>
        <p:spPr>
          <a:xfrm>
            <a:off x="3970938" y="8829969"/>
            <a:ext cx="3037840" cy="464820"/>
          </a:xfrm>
          <a:prstGeom prst="rect">
            <a:avLst/>
          </a:prstGeom>
        </p:spPr>
        <p:txBody>
          <a:bodyPr vert="horz" lIns="91440" tIns="45720" rIns="91440" bIns="45720" rtlCol="0" anchor="b"/>
          <a:lstStyle>
            <a:lvl1pPr algn="r">
              <a:defRPr sz="1200"/>
            </a:lvl1pPr>
          </a:lstStyle>
          <a:p>
            <a:fld id="{5F0B8661-01E8-43E0-BC20-BD8C7F933371}" type="slidenum">
              <a:rPr lang="en-US" smtClean="0"/>
              <a:t>‹#›</a:t>
            </a:fld>
            <a:endParaRPr lang="en-US"/>
          </a:p>
        </p:txBody>
      </p:sp>
    </p:spTree>
    <p:extLst>
      <p:ext uri="{BB962C8B-B14F-4D97-AF65-F5344CB8AC3E}">
        <p14:creationId xmlns:p14="http://schemas.microsoft.com/office/powerpoint/2010/main" val="215777225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8661-01E8-43E0-BC20-BD8C7F933371}" type="slidenum">
              <a:rPr lang="en-US" smtClean="0"/>
              <a:t>20</a:t>
            </a:fld>
            <a:endParaRPr lang="en-US"/>
          </a:p>
        </p:txBody>
      </p:sp>
      <p:sp>
        <p:nvSpPr>
          <p:cNvPr id="5" name="Footer Placeholder 4"/>
          <p:cNvSpPr>
            <a:spLocks noGrp="1"/>
          </p:cNvSpPr>
          <p:nvPr>
            <p:ph type="ftr" sz="quarter" idx="11"/>
          </p:nvPr>
        </p:nvSpPr>
        <p:spPr/>
        <p:txBody>
          <a:bodyPr/>
          <a:lstStyle/>
          <a:p>
            <a:r>
              <a:rPr lang="en-US"/>
              <a:t>Underwood Engineers, Inc.                Portsmouth and Concord, NH</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413159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0B8661-01E8-43E0-BC20-BD8C7F933371}" type="slidenum">
              <a:rPr lang="en-US" smtClean="0"/>
              <a:t>21</a:t>
            </a:fld>
            <a:endParaRPr lang="en-US"/>
          </a:p>
        </p:txBody>
      </p:sp>
      <p:sp>
        <p:nvSpPr>
          <p:cNvPr id="5" name="Footer Placeholder 4"/>
          <p:cNvSpPr>
            <a:spLocks noGrp="1"/>
          </p:cNvSpPr>
          <p:nvPr>
            <p:ph type="ftr" sz="quarter" idx="11"/>
          </p:nvPr>
        </p:nvSpPr>
        <p:spPr/>
        <p:txBody>
          <a:bodyPr/>
          <a:lstStyle/>
          <a:p>
            <a:r>
              <a:rPr lang="en-US"/>
              <a:t>Underwood Engineers, Inc.                Portsmouth and Concord, NH</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49040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Underwood Engineers, Inc.                Portsmouth and Concord, NH</a:t>
            </a:r>
          </a:p>
        </p:txBody>
      </p:sp>
      <p:sp>
        <p:nvSpPr>
          <p:cNvPr id="5" name="Slide Number Placeholder 4"/>
          <p:cNvSpPr>
            <a:spLocks noGrp="1"/>
          </p:cNvSpPr>
          <p:nvPr>
            <p:ph type="sldNum" sz="quarter" idx="11"/>
          </p:nvPr>
        </p:nvSpPr>
        <p:spPr/>
        <p:txBody>
          <a:bodyPr/>
          <a:lstStyle/>
          <a:p>
            <a:fld id="{5F0B8661-01E8-43E0-BC20-BD8C7F933371}" type="slidenum">
              <a:rPr lang="en-US" smtClean="0"/>
              <a:t>23</a:t>
            </a:fld>
            <a:endParaRPr lang="en-US"/>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9135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Underwood Engineers, Inc.                Portsmouth and Concord, NH</a:t>
            </a:r>
          </a:p>
        </p:txBody>
      </p:sp>
      <p:sp>
        <p:nvSpPr>
          <p:cNvPr id="5" name="Slide Number Placeholder 4"/>
          <p:cNvSpPr>
            <a:spLocks noGrp="1"/>
          </p:cNvSpPr>
          <p:nvPr>
            <p:ph type="sldNum" sz="quarter" idx="11"/>
          </p:nvPr>
        </p:nvSpPr>
        <p:spPr/>
        <p:txBody>
          <a:bodyPr/>
          <a:lstStyle/>
          <a:p>
            <a:fld id="{5F0B8661-01E8-43E0-BC20-BD8C7F933371}" type="slidenum">
              <a:rPr lang="en-US" smtClean="0"/>
              <a:t>24</a:t>
            </a:fld>
            <a:endParaRPr lang="en-US"/>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90329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Underwood Engineers, Inc.                Portsmouth and Concord, NH</a:t>
            </a:r>
          </a:p>
        </p:txBody>
      </p:sp>
      <p:sp>
        <p:nvSpPr>
          <p:cNvPr id="5" name="Slide Number Placeholder 4"/>
          <p:cNvSpPr>
            <a:spLocks noGrp="1"/>
          </p:cNvSpPr>
          <p:nvPr>
            <p:ph type="sldNum" sz="quarter" idx="11"/>
          </p:nvPr>
        </p:nvSpPr>
        <p:spPr/>
        <p:txBody>
          <a:bodyPr/>
          <a:lstStyle/>
          <a:p>
            <a:fld id="{5F0B8661-01E8-43E0-BC20-BD8C7F933371}" type="slidenum">
              <a:rPr lang="en-US" smtClean="0"/>
              <a:t>25</a:t>
            </a:fld>
            <a:endParaRPr lang="en-US"/>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82664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sz="1600" b="1"/>
            </a:lvl1pPr>
          </a:lstStyle>
          <a:p>
            <a:fld id="{482869B2-235B-4D37-A226-D8F9B911921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5699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178F71-3584-4284-9170-AC6A07B6A472}" type="datetime1">
              <a:rPr lang="en-US" smtClean="0">
                <a:solidFill>
                  <a:prstClr val="white">
                    <a:tint val="75000"/>
                  </a:prstClr>
                </a:solidFill>
              </a:rPr>
              <a:t>9/28/2021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2507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D0003-31FD-400F-98C6-C27F36D0A166}" type="datetime1">
              <a:rPr lang="en-US" smtClean="0">
                <a:solidFill>
                  <a:prstClr val="white">
                    <a:tint val="75000"/>
                  </a:prstClr>
                </a:solidFill>
              </a:rPr>
              <a:t>9/28/2021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8612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108B35-5070-4027-842D-A5EC04DDE1DE}" type="datetime1">
              <a:rPr lang="en-US" smtClean="0">
                <a:solidFill>
                  <a:prstClr val="white">
                    <a:tint val="75000"/>
                  </a:prstClr>
                </a:solidFill>
              </a:rPr>
              <a:t>9/28/2021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sz="1600" b="1"/>
            </a:lvl1pPr>
          </a:lstStyle>
          <a:p>
            <a:fld id="{482869B2-235B-4D37-A226-D8F9B911921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996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4C5D37-0AB2-40E6-9EE8-AB5BF26C533B}" type="datetime1">
              <a:rPr lang="en-US" smtClean="0">
                <a:solidFill>
                  <a:prstClr val="white">
                    <a:tint val="75000"/>
                  </a:prstClr>
                </a:solidFill>
              </a:rPr>
              <a:t>9/28/2021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496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F17672-7C7A-40E6-B0BC-40998AA9F672}" type="datetime1">
              <a:rPr lang="en-US" smtClean="0">
                <a:solidFill>
                  <a:prstClr val="white">
                    <a:tint val="75000"/>
                  </a:prstClr>
                </a:solidFill>
              </a:rPr>
              <a:t>9/28/2021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lvl1pPr>
              <a:defRPr sz="1600" b="1"/>
            </a:lvl1pPr>
          </a:lstStyle>
          <a:p>
            <a:fld id="{482869B2-235B-4D37-A226-D8F9B911921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818128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B9E759-7C7B-4596-B2B1-FEF7F1FFA27C}" type="datetime1">
              <a:rPr lang="en-US" smtClean="0">
                <a:solidFill>
                  <a:prstClr val="white">
                    <a:tint val="75000"/>
                  </a:prstClr>
                </a:solidFill>
              </a:rPr>
              <a:t>9/28/2021</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4213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F34A51-2106-4DDB-90D1-AADE06AEB499}" type="datetime1">
              <a:rPr lang="en-US" smtClean="0">
                <a:solidFill>
                  <a:prstClr val="white">
                    <a:tint val="75000"/>
                  </a:prstClr>
                </a:solidFill>
              </a:rPr>
              <a:t>9/28/2021</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lvl1pPr>
              <a:defRPr sz="1600" b="1"/>
            </a:lvl1pPr>
          </a:lstStyle>
          <a:p>
            <a:fld id="{482869B2-235B-4D37-A226-D8F9B911921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03893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F2AA6-9980-4A77-8F36-8B1177216023}" type="datetime1">
              <a:rPr lang="en-US" smtClean="0">
                <a:solidFill>
                  <a:prstClr val="white">
                    <a:tint val="75000"/>
                  </a:prstClr>
                </a:solidFill>
              </a:rPr>
              <a:t>9/28/2021</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0217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21E284-5019-465C-B540-E8F06308F7B2}" type="datetime1">
              <a:rPr lang="en-US" smtClean="0">
                <a:solidFill>
                  <a:prstClr val="white">
                    <a:tint val="75000"/>
                  </a:prstClr>
                </a:solidFill>
              </a:rPr>
              <a:t>9/28/2021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7629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FE8C8B-39EE-4B99-AB4B-D291E2C934C8}" type="datetime1">
              <a:rPr lang="en-US" smtClean="0">
                <a:solidFill>
                  <a:prstClr val="white">
                    <a:tint val="75000"/>
                  </a:prstClr>
                </a:solidFill>
              </a:rPr>
              <a:t>9/28/2021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46390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A07C4-39A8-41BE-BA38-44E601F85B06}" type="datetime1">
              <a:rPr lang="en-US" smtClean="0">
                <a:solidFill>
                  <a:prstClr val="white">
                    <a:tint val="75000"/>
                  </a:prstClr>
                </a:solidFill>
              </a:rPr>
              <a:t>9/28/2021</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869B2-235B-4D37-A226-D8F9B9119216}" type="slidenum">
              <a:rPr lang="en-US" smtClean="0">
                <a:solidFill>
                  <a:prstClr val="white">
                    <a:tint val="75000"/>
                  </a:prstClr>
                </a:solidFill>
              </a:rPr>
              <a:pPr/>
              <a:t>‹#›</a:t>
            </a:fld>
            <a:endParaRPr lang="en-US">
              <a:solidFill>
                <a:prstClr val="white">
                  <a:tint val="75000"/>
                </a:prstClr>
              </a:solidFill>
            </a:endParaRPr>
          </a:p>
        </p:txBody>
      </p:sp>
      <p:sp>
        <p:nvSpPr>
          <p:cNvPr id="8" name="Wave 7"/>
          <p:cNvSpPr/>
          <p:nvPr userDrawn="1"/>
        </p:nvSpPr>
        <p:spPr>
          <a:xfrm>
            <a:off x="-1212974" y="6019800"/>
            <a:ext cx="12268200" cy="2209800"/>
          </a:xfrm>
          <a:prstGeom prst="wave">
            <a:avLst/>
          </a:prstGeom>
          <a:gradFill flip="none" rotWithShape="1">
            <a:gsLst>
              <a:gs pos="0">
                <a:schemeClr val="accent6">
                  <a:lumMod val="40000"/>
                  <a:lumOff val="60000"/>
                </a:schemeClr>
              </a:gs>
              <a:gs pos="62000">
                <a:schemeClr val="accent5"/>
              </a:gs>
              <a:gs pos="100000">
                <a:schemeClr val="accent5"/>
              </a:gs>
            </a:gsLst>
            <a:path path="circle">
              <a:fillToRect l="100000" t="100000"/>
            </a:path>
            <a:tileRect r="-100000" b="-100000"/>
          </a:gra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6" descr="G:\Marketing\NEW Underwood Engineers Logo\UE log 7-15-10.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12600" y="6188185"/>
            <a:ext cx="3087495" cy="66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531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2250"/>
            <a:ext cx="7772400" cy="1470025"/>
          </a:xfrm>
        </p:spPr>
        <p:txBody>
          <a:bodyPr>
            <a:normAutofit fontScale="90000"/>
          </a:bodyPr>
          <a:lstStyle/>
          <a:p>
            <a:pPr marL="0" indent="0" algn="ctr">
              <a:buNone/>
            </a:pPr>
            <a:r>
              <a:rPr lang="en-US" dirty="0"/>
              <a:t>Milford Sewer Rate Model Update</a:t>
            </a:r>
            <a:br>
              <a:rPr lang="en-US" dirty="0"/>
            </a:br>
            <a:r>
              <a:rPr lang="en-US" dirty="0"/>
              <a:t>Steve Clifton, P.E. </a:t>
            </a:r>
            <a:br>
              <a:rPr lang="en-US" dirty="0"/>
            </a:br>
            <a:r>
              <a:rPr lang="en-US" dirty="0"/>
              <a:t>Underwood Engineers</a:t>
            </a:r>
          </a:p>
        </p:txBody>
      </p:sp>
      <p:sp>
        <p:nvSpPr>
          <p:cNvPr id="3" name="Content Placeholder 2"/>
          <p:cNvSpPr>
            <a:spLocks noGrp="1"/>
          </p:cNvSpPr>
          <p:nvPr>
            <p:ph type="subTitle" idx="1"/>
          </p:nvPr>
        </p:nvSpPr>
        <p:spPr>
          <a:xfrm>
            <a:off x="1371600" y="3276600"/>
            <a:ext cx="6400800" cy="2362200"/>
          </a:xfrm>
          <a:ln w="28575">
            <a:solidFill>
              <a:srgbClr val="FFFF00"/>
            </a:solidFill>
          </a:ln>
        </p:spPr>
        <p:txBody>
          <a:bodyPr>
            <a:normAutofit fontScale="77500" lnSpcReduction="20000"/>
          </a:bodyPr>
          <a:lstStyle/>
          <a:p>
            <a:pPr marL="0" indent="0" algn="ctr">
              <a:buNone/>
            </a:pPr>
            <a:endParaRPr lang="en-US" dirty="0"/>
          </a:p>
          <a:p>
            <a:pPr marL="0" indent="0" algn="ctr">
              <a:buNone/>
            </a:pPr>
            <a:r>
              <a:rPr lang="en-US" sz="4200" dirty="0">
                <a:solidFill>
                  <a:srgbClr val="FFFF00"/>
                </a:solidFill>
              </a:rPr>
              <a:t>Milford Water &amp; Sewer Commission</a:t>
            </a:r>
          </a:p>
          <a:p>
            <a:pPr marL="0" indent="0" algn="ctr">
              <a:buNone/>
            </a:pPr>
            <a:r>
              <a:rPr lang="en-US" sz="4200" dirty="0">
                <a:solidFill>
                  <a:srgbClr val="FFFF00"/>
                </a:solidFill>
              </a:rPr>
              <a:t>Sewer Rates Public Hearing</a:t>
            </a:r>
          </a:p>
          <a:p>
            <a:pPr marL="0" indent="0" algn="ctr">
              <a:buNone/>
            </a:pPr>
            <a:endParaRPr lang="en-US" dirty="0">
              <a:solidFill>
                <a:srgbClr val="FFFF00"/>
              </a:solidFill>
            </a:endParaRPr>
          </a:p>
          <a:p>
            <a:pPr marL="0" indent="0" algn="ctr">
              <a:buNone/>
            </a:pPr>
            <a:r>
              <a:rPr lang="en-US" dirty="0">
                <a:solidFill>
                  <a:srgbClr val="FFFF00"/>
                </a:solidFill>
              </a:rPr>
              <a:t>6 PM on September 29, 2021</a:t>
            </a:r>
          </a:p>
        </p:txBody>
      </p:sp>
      <p:sp>
        <p:nvSpPr>
          <p:cNvPr id="4" name="Slide Number Placeholder 3">
            <a:extLst>
              <a:ext uri="{FF2B5EF4-FFF2-40B4-BE49-F238E27FC236}">
                <a16:creationId xmlns:a16="http://schemas.microsoft.com/office/drawing/2014/main" id="{3F8B1829-6C98-4337-86CF-6C03ADF34320}"/>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a:t>
            </a:fld>
            <a:endParaRPr lang="en-US" dirty="0">
              <a:solidFill>
                <a:prstClr val="white">
                  <a:tint val="75000"/>
                </a:prstClr>
              </a:solidFill>
            </a:endParaRPr>
          </a:p>
        </p:txBody>
      </p:sp>
    </p:spTree>
    <p:extLst>
      <p:ext uri="{BB962C8B-B14F-4D97-AF65-F5344CB8AC3E}">
        <p14:creationId xmlns:p14="http://schemas.microsoft.com/office/powerpoint/2010/main" val="2319028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Expenditure Assumptions</a:t>
            </a:r>
          </a:p>
        </p:txBody>
      </p:sp>
      <p:sp>
        <p:nvSpPr>
          <p:cNvPr id="5" name="Content Placeholder 4">
            <a:extLst>
              <a:ext uri="{FF2B5EF4-FFF2-40B4-BE49-F238E27FC236}">
                <a16:creationId xmlns:a16="http://schemas.microsoft.com/office/drawing/2014/main" id="{899CC0A2-F245-43CD-875B-587703D4CDE5}"/>
              </a:ext>
            </a:extLst>
          </p:cNvPr>
          <p:cNvSpPr>
            <a:spLocks noGrp="1"/>
          </p:cNvSpPr>
          <p:nvPr>
            <p:ph idx="1"/>
          </p:nvPr>
        </p:nvSpPr>
        <p:spPr/>
        <p:txBody>
          <a:bodyPr/>
          <a:lstStyle/>
          <a:p>
            <a:r>
              <a:rPr lang="en-US" dirty="0"/>
              <a:t>Based on 2022 proposed budget, increasing ~2.5% annually</a:t>
            </a:r>
          </a:p>
          <a:p>
            <a:r>
              <a:rPr lang="en-US" dirty="0"/>
              <a:t>$120k annual CIP funding</a:t>
            </a:r>
          </a:p>
          <a:p>
            <a:r>
              <a:rPr lang="en-US" dirty="0"/>
              <a:t>New SRF bonds, with payments beginning in 2022, 2024, 2025, 2026</a:t>
            </a:r>
          </a:p>
        </p:txBody>
      </p:sp>
      <p:sp>
        <p:nvSpPr>
          <p:cNvPr id="3" name="Slide Number Placeholder 2">
            <a:extLst>
              <a:ext uri="{FF2B5EF4-FFF2-40B4-BE49-F238E27FC236}">
                <a16:creationId xmlns:a16="http://schemas.microsoft.com/office/drawing/2014/main" id="{5EC6E8E4-DADE-4BBD-9F1A-F6FAFFC42DBD}"/>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10</a:t>
            </a:fld>
            <a:endParaRPr lang="en-US">
              <a:solidFill>
                <a:prstClr val="white">
                  <a:tint val="75000"/>
                </a:prstClr>
              </a:solidFill>
            </a:endParaRPr>
          </a:p>
        </p:txBody>
      </p:sp>
    </p:spTree>
    <p:extLst>
      <p:ext uri="{BB962C8B-B14F-4D97-AF65-F5344CB8AC3E}">
        <p14:creationId xmlns:p14="http://schemas.microsoft.com/office/powerpoint/2010/main" val="995073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Assumptions</a:t>
            </a:r>
          </a:p>
        </p:txBody>
      </p:sp>
      <p:graphicFrame>
        <p:nvGraphicFramePr>
          <p:cNvPr id="4" name="Content Placeholder 3">
            <a:extLst>
              <a:ext uri="{FF2B5EF4-FFF2-40B4-BE49-F238E27FC236}">
                <a16:creationId xmlns:a16="http://schemas.microsoft.com/office/drawing/2014/main" id="{9302699E-E8F2-4575-BA29-60451D4D3F3B}"/>
              </a:ext>
            </a:extLst>
          </p:cNvPr>
          <p:cNvGraphicFramePr>
            <a:graphicFrameLocks noGrp="1"/>
          </p:cNvGraphicFramePr>
          <p:nvPr>
            <p:ph idx="1"/>
            <p:extLst>
              <p:ext uri="{D42A27DB-BD31-4B8C-83A1-F6EECF244321}">
                <p14:modId xmlns:p14="http://schemas.microsoft.com/office/powerpoint/2010/main" val="1743059850"/>
              </p:ext>
            </p:extLst>
          </p:nvPr>
        </p:nvGraphicFramePr>
        <p:xfrm>
          <a:off x="1923415" y="1676400"/>
          <a:ext cx="5297170" cy="4127499"/>
        </p:xfrm>
        <a:graphic>
          <a:graphicData uri="http://schemas.openxmlformats.org/drawingml/2006/table">
            <a:tbl>
              <a:tblPr firstRow="1" firstCol="1" bandRow="1">
                <a:tableStyleId>{5C22544A-7EE6-4342-B048-85BDC9FD1C3A}</a:tableStyleId>
              </a:tblPr>
              <a:tblGrid>
                <a:gridCol w="1458829">
                  <a:extLst>
                    <a:ext uri="{9D8B030D-6E8A-4147-A177-3AD203B41FA5}">
                      <a16:colId xmlns:a16="http://schemas.microsoft.com/office/drawing/2014/main" val="3227231281"/>
                    </a:ext>
                  </a:extLst>
                </a:gridCol>
                <a:gridCol w="2071537">
                  <a:extLst>
                    <a:ext uri="{9D8B030D-6E8A-4147-A177-3AD203B41FA5}">
                      <a16:colId xmlns:a16="http://schemas.microsoft.com/office/drawing/2014/main" val="2644256940"/>
                    </a:ext>
                  </a:extLst>
                </a:gridCol>
                <a:gridCol w="1766804">
                  <a:extLst>
                    <a:ext uri="{9D8B030D-6E8A-4147-A177-3AD203B41FA5}">
                      <a16:colId xmlns:a16="http://schemas.microsoft.com/office/drawing/2014/main" val="821183679"/>
                    </a:ext>
                  </a:extLst>
                </a:gridCol>
              </a:tblGrid>
              <a:tr h="952499">
                <a:tc>
                  <a:txBody>
                    <a:bodyPr/>
                    <a:lstStyle/>
                    <a:p>
                      <a:pPr marL="0" marR="0" algn="ctr">
                        <a:spcBef>
                          <a:spcPts val="0"/>
                        </a:spcBef>
                        <a:spcAft>
                          <a:spcPts val="0"/>
                        </a:spcAft>
                      </a:pPr>
                      <a:r>
                        <a:rPr lang="en-US" sz="1600">
                          <a:effectLst/>
                        </a:rPr>
                        <a:t>Fiscal Year</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Budget</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Notes</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666902804"/>
                  </a:ext>
                </a:extLst>
              </a:tr>
              <a:tr h="317500">
                <a:tc>
                  <a:txBody>
                    <a:bodyPr/>
                    <a:lstStyle/>
                    <a:p>
                      <a:pPr marL="0" marR="0" algn="ctr">
                        <a:spcBef>
                          <a:spcPts val="0"/>
                        </a:spcBef>
                        <a:spcAft>
                          <a:spcPts val="0"/>
                        </a:spcAft>
                      </a:pPr>
                      <a:r>
                        <a:rPr lang="en-US" sz="1600">
                          <a:effectLst/>
                        </a:rPr>
                        <a:t>2021</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$2,300,087</a:t>
                      </a:r>
                    </a:p>
                  </a:txBody>
                  <a:tcPr marL="68580" marR="68580" marT="0" marB="0" anchor="ctr"/>
                </a:tc>
                <a:tc>
                  <a:txBody>
                    <a:bodyPr/>
                    <a:lstStyle/>
                    <a:p>
                      <a:pPr marL="0" marR="0" algn="ctr">
                        <a:spcBef>
                          <a:spcPts val="0"/>
                        </a:spcBef>
                        <a:spcAft>
                          <a:spcPts val="0"/>
                        </a:spcAft>
                      </a:pPr>
                      <a:r>
                        <a:rPr lang="en-US" sz="1600" dirty="0">
                          <a:effectLst/>
                        </a:rPr>
                        <a:t>Budgeted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191058160"/>
                  </a:ext>
                </a:extLst>
              </a:tr>
              <a:tr h="317500">
                <a:tc>
                  <a:txBody>
                    <a:bodyPr/>
                    <a:lstStyle/>
                    <a:p>
                      <a:pPr marL="0" marR="0" algn="ctr">
                        <a:spcBef>
                          <a:spcPts val="0"/>
                        </a:spcBef>
                        <a:spcAft>
                          <a:spcPts val="0"/>
                        </a:spcAft>
                      </a:pPr>
                      <a:r>
                        <a:rPr lang="en-US" sz="1600">
                          <a:effectLst/>
                        </a:rPr>
                        <a:t>2022</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$2,544,398</a:t>
                      </a:r>
                    </a:p>
                  </a:txBody>
                  <a:tcPr marL="68580" marR="68580" marT="0" marB="0" anchor="ctr"/>
                </a:tc>
                <a:tc>
                  <a:txBody>
                    <a:bodyPr/>
                    <a:lstStyle/>
                    <a:p>
                      <a:pPr marL="0" marR="0" algn="ctr">
                        <a:spcBef>
                          <a:spcPts val="0"/>
                        </a:spcBef>
                        <a:spcAft>
                          <a:spcPts val="0"/>
                        </a:spcAft>
                      </a:pPr>
                      <a:r>
                        <a:rPr lang="en-US" sz="1600" dirty="0">
                          <a:effectLst/>
                        </a:rPr>
                        <a:t>Budgeted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55308403"/>
                  </a:ext>
                </a:extLst>
              </a:tr>
              <a:tr h="317500">
                <a:tc>
                  <a:txBody>
                    <a:bodyPr/>
                    <a:lstStyle/>
                    <a:p>
                      <a:pPr marL="0" marR="0" algn="ctr">
                        <a:spcBef>
                          <a:spcPts val="0"/>
                        </a:spcBef>
                        <a:spcAft>
                          <a:spcPts val="0"/>
                        </a:spcAft>
                      </a:pPr>
                      <a:r>
                        <a:rPr lang="en-US" sz="1600">
                          <a:effectLst/>
                        </a:rPr>
                        <a:t>2023</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$2,588,830</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770791011"/>
                  </a:ext>
                </a:extLst>
              </a:tr>
              <a:tr h="317500">
                <a:tc>
                  <a:txBody>
                    <a:bodyPr/>
                    <a:lstStyle/>
                    <a:p>
                      <a:pPr marL="0" marR="0" algn="ctr">
                        <a:spcBef>
                          <a:spcPts val="0"/>
                        </a:spcBef>
                        <a:spcAft>
                          <a:spcPts val="0"/>
                        </a:spcAft>
                      </a:pPr>
                      <a:r>
                        <a:rPr lang="en-US" sz="1600">
                          <a:effectLst/>
                        </a:rPr>
                        <a:t>2024</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$2,835,093</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084722024"/>
                  </a:ext>
                </a:extLst>
              </a:tr>
              <a:tr h="317500">
                <a:tc>
                  <a:txBody>
                    <a:bodyPr/>
                    <a:lstStyle/>
                    <a:p>
                      <a:pPr marL="0" marR="0" algn="ctr">
                        <a:spcBef>
                          <a:spcPts val="0"/>
                        </a:spcBef>
                        <a:spcAft>
                          <a:spcPts val="0"/>
                        </a:spcAft>
                      </a:pPr>
                      <a:r>
                        <a:rPr lang="en-US" sz="1600" dirty="0">
                          <a:effectLst/>
                        </a:rPr>
                        <a:t>2025</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$3,252,442</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612665525"/>
                  </a:ext>
                </a:extLst>
              </a:tr>
              <a:tr h="317500">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2026</a:t>
                      </a: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$3,341,231</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7437921"/>
                  </a:ext>
                </a:extLst>
              </a:tr>
              <a:tr h="317500">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2027</a:t>
                      </a: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$3,351,703</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16063410"/>
                  </a:ext>
                </a:extLst>
              </a:tr>
              <a:tr h="317500">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2028</a:t>
                      </a: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$3,383,344</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848624257"/>
                  </a:ext>
                </a:extLst>
              </a:tr>
              <a:tr h="317500">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2029</a:t>
                      </a:r>
                    </a:p>
                  </a:txBody>
                  <a:tcPr marL="68580" marR="68580" marT="0" marB="0" anchor="ctr"/>
                </a:tc>
                <a:tc>
                  <a:txBody>
                    <a:bodyPr/>
                    <a:lstStyle/>
                    <a:p>
                      <a:pPr marL="0" marR="0" algn="ctr">
                        <a:spcBef>
                          <a:spcPts val="0"/>
                        </a:spcBef>
                        <a:spcAft>
                          <a:spcPts val="0"/>
                        </a:spcAft>
                      </a:pPr>
                      <a:r>
                        <a:rPr lang="en-US" sz="1600" i="1">
                          <a:effectLst/>
                          <a:latin typeface="Times New Roman" panose="02020603050405020304" pitchFamily="18" charset="0"/>
                          <a:ea typeface="Calibri" panose="020F0502020204030204" pitchFamily="34" charset="0"/>
                        </a:rPr>
                        <a:t>$3,396,720</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Projected</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716027490"/>
                  </a:ext>
                </a:extLst>
              </a:tr>
              <a:tr h="317500">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2030</a:t>
                      </a:r>
                    </a:p>
                  </a:txBody>
                  <a:tcPr marL="68580" marR="68580" marT="0" marB="0" anchor="ctr"/>
                </a:tc>
                <a:tc>
                  <a:txBody>
                    <a:bodyPr/>
                    <a:lstStyle/>
                    <a:p>
                      <a:pPr marL="0" marR="0" algn="ctr">
                        <a:spcBef>
                          <a:spcPts val="0"/>
                        </a:spcBef>
                        <a:spcAft>
                          <a:spcPts val="0"/>
                        </a:spcAft>
                      </a:pPr>
                      <a:r>
                        <a:rPr lang="en-US" sz="1600" i="1" dirty="0">
                          <a:effectLst/>
                          <a:latin typeface="Times New Roman" panose="02020603050405020304" pitchFamily="18" charset="0"/>
                          <a:ea typeface="Calibri" panose="020F0502020204030204" pitchFamily="34" charset="0"/>
                        </a:rPr>
                        <a:t>$3,441,601</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Projected</a:t>
                      </a:r>
                    </a:p>
                  </a:txBody>
                  <a:tcPr marL="68580" marR="68580" marT="0" marB="0" anchor="ctr"/>
                </a:tc>
                <a:extLst>
                  <a:ext uri="{0D108BD9-81ED-4DB2-BD59-A6C34878D82A}">
                    <a16:rowId xmlns:a16="http://schemas.microsoft.com/office/drawing/2014/main" val="3101924239"/>
                  </a:ext>
                </a:extLst>
              </a:tr>
            </a:tbl>
          </a:graphicData>
        </a:graphic>
      </p:graphicFrame>
      <p:sp>
        <p:nvSpPr>
          <p:cNvPr id="3" name="Slide Number Placeholder 2">
            <a:extLst>
              <a:ext uri="{FF2B5EF4-FFF2-40B4-BE49-F238E27FC236}">
                <a16:creationId xmlns:a16="http://schemas.microsoft.com/office/drawing/2014/main" id="{75EBB603-9CDF-460E-B142-D0ED45237519}"/>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11</a:t>
            </a:fld>
            <a:endParaRPr lang="en-US">
              <a:solidFill>
                <a:prstClr val="white">
                  <a:tint val="75000"/>
                </a:prstClr>
              </a:solidFill>
            </a:endParaRPr>
          </a:p>
        </p:txBody>
      </p:sp>
    </p:spTree>
    <p:extLst>
      <p:ext uri="{BB962C8B-B14F-4D97-AF65-F5344CB8AC3E}">
        <p14:creationId xmlns:p14="http://schemas.microsoft.com/office/powerpoint/2010/main" val="398733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Capital Improvements Program</a:t>
            </a:r>
          </a:p>
        </p:txBody>
      </p:sp>
      <p:graphicFrame>
        <p:nvGraphicFramePr>
          <p:cNvPr id="6" name="Content Placeholder 5">
            <a:extLst>
              <a:ext uri="{FF2B5EF4-FFF2-40B4-BE49-F238E27FC236}">
                <a16:creationId xmlns:a16="http://schemas.microsoft.com/office/drawing/2014/main" id="{49F7FDD9-9BC0-4D80-819A-52C3B198FB19}"/>
              </a:ext>
            </a:extLst>
          </p:cNvPr>
          <p:cNvGraphicFramePr>
            <a:graphicFrameLocks noGrp="1"/>
          </p:cNvGraphicFramePr>
          <p:nvPr>
            <p:ph idx="1"/>
            <p:extLst>
              <p:ext uri="{D42A27DB-BD31-4B8C-83A1-F6EECF244321}">
                <p14:modId xmlns:p14="http://schemas.microsoft.com/office/powerpoint/2010/main" val="961172065"/>
              </p:ext>
            </p:extLst>
          </p:nvPr>
        </p:nvGraphicFramePr>
        <p:xfrm>
          <a:off x="76200" y="1447800"/>
          <a:ext cx="8991599" cy="4036634"/>
        </p:xfrm>
        <a:graphic>
          <a:graphicData uri="http://schemas.openxmlformats.org/drawingml/2006/table">
            <a:tbl>
              <a:tblPr firstRow="1" firstCol="1" bandRow="1">
                <a:tableStyleId>{5C22544A-7EE6-4342-B048-85BDC9FD1C3A}</a:tableStyleId>
              </a:tblPr>
              <a:tblGrid>
                <a:gridCol w="901657">
                  <a:extLst>
                    <a:ext uri="{9D8B030D-6E8A-4147-A177-3AD203B41FA5}">
                      <a16:colId xmlns:a16="http://schemas.microsoft.com/office/drawing/2014/main" val="283386194"/>
                    </a:ext>
                  </a:extLst>
                </a:gridCol>
                <a:gridCol w="2781578">
                  <a:extLst>
                    <a:ext uri="{9D8B030D-6E8A-4147-A177-3AD203B41FA5}">
                      <a16:colId xmlns:a16="http://schemas.microsoft.com/office/drawing/2014/main" val="1350514424"/>
                    </a:ext>
                  </a:extLst>
                </a:gridCol>
                <a:gridCol w="1498365">
                  <a:extLst>
                    <a:ext uri="{9D8B030D-6E8A-4147-A177-3AD203B41FA5}">
                      <a16:colId xmlns:a16="http://schemas.microsoft.com/office/drawing/2014/main" val="2455123092"/>
                    </a:ext>
                  </a:extLst>
                </a:gridCol>
                <a:gridCol w="1426383">
                  <a:extLst>
                    <a:ext uri="{9D8B030D-6E8A-4147-A177-3AD203B41FA5}">
                      <a16:colId xmlns:a16="http://schemas.microsoft.com/office/drawing/2014/main" val="3852964333"/>
                    </a:ext>
                  </a:extLst>
                </a:gridCol>
                <a:gridCol w="1191808">
                  <a:extLst>
                    <a:ext uri="{9D8B030D-6E8A-4147-A177-3AD203B41FA5}">
                      <a16:colId xmlns:a16="http://schemas.microsoft.com/office/drawing/2014/main" val="2874015181"/>
                    </a:ext>
                  </a:extLst>
                </a:gridCol>
                <a:gridCol w="1191808">
                  <a:extLst>
                    <a:ext uri="{9D8B030D-6E8A-4147-A177-3AD203B41FA5}">
                      <a16:colId xmlns:a16="http://schemas.microsoft.com/office/drawing/2014/main" val="2363905583"/>
                    </a:ext>
                  </a:extLst>
                </a:gridCol>
              </a:tblGrid>
              <a:tr h="570967">
                <a:tc>
                  <a:txBody>
                    <a:bodyPr/>
                    <a:lstStyle/>
                    <a:p>
                      <a:pPr marL="0" marR="0" algn="ctr">
                        <a:spcBef>
                          <a:spcPts val="0"/>
                        </a:spcBef>
                        <a:spcAft>
                          <a:spcPts val="0"/>
                        </a:spcAft>
                      </a:pPr>
                      <a:r>
                        <a:rPr lang="en-US" sz="1600">
                          <a:effectLst/>
                        </a:rPr>
                        <a:t>Priority</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Capital Project</a:t>
                      </a:r>
                      <a:endParaRPr lang="en-US"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Estimated Cost</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Year of Bond Authorization</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kern="1200" dirty="0">
                          <a:solidFill>
                            <a:schemeClr val="lt1"/>
                          </a:solidFill>
                          <a:effectLst/>
                          <a:latin typeface="+mn-lt"/>
                          <a:ea typeface="+mn-ea"/>
                          <a:cs typeface="+mn-cs"/>
                        </a:rPr>
                        <a:t>Year Payments Begin</a:t>
                      </a:r>
                      <a:endParaRPr lang="en-US" sz="14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Year of Last Payment</a:t>
                      </a:r>
                      <a:endParaRPr lang="en-US" sz="16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684787268"/>
                  </a:ext>
                </a:extLst>
              </a:tr>
              <a:tr h="311437">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1</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Secondary Clarifier Mechanism Replacement/RAS Improvement</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$1,459,000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2021</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2022</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2036</a:t>
                      </a:r>
                    </a:p>
                  </a:txBody>
                  <a:tcPr marL="68580" marR="68580" marT="0" marB="0" anchor="ctr"/>
                </a:tc>
                <a:extLst>
                  <a:ext uri="{0D108BD9-81ED-4DB2-BD59-A6C34878D82A}">
                    <a16:rowId xmlns:a16="http://schemas.microsoft.com/office/drawing/2014/main" val="1722964035"/>
                  </a:ext>
                </a:extLst>
              </a:tr>
              <a:tr h="311437">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EPA Permit Upgrade- Final Design</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$450,000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2022</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2024</a:t>
                      </a: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2043</a:t>
                      </a:r>
                    </a:p>
                  </a:txBody>
                  <a:tcPr marL="68580" marR="68580" marT="0" marB="0" anchor="ctr"/>
                </a:tc>
                <a:extLst>
                  <a:ext uri="{0D108BD9-81ED-4DB2-BD59-A6C34878D82A}">
                    <a16:rowId xmlns:a16="http://schemas.microsoft.com/office/drawing/2014/main" val="2447161826"/>
                  </a:ext>
                </a:extLst>
              </a:tr>
              <a:tr h="311437">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3</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EPA Permit Upgrade- Secure Sludge Landfill Remediation</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$1,000,000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2022</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2024</a:t>
                      </a: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2043</a:t>
                      </a:r>
                    </a:p>
                  </a:txBody>
                  <a:tcPr marL="68580" marR="68580" marT="0" marB="0" anchor="ctr"/>
                </a:tc>
                <a:extLst>
                  <a:ext uri="{0D108BD9-81ED-4DB2-BD59-A6C34878D82A}">
                    <a16:rowId xmlns:a16="http://schemas.microsoft.com/office/drawing/2014/main" val="1146413067"/>
                  </a:ext>
                </a:extLst>
              </a:tr>
              <a:tr h="311437">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4,5,6,7</a:t>
                      </a:r>
                    </a:p>
                  </a:txBody>
                  <a:tcPr marL="68580" marR="68580" marT="0" marB="0" anchor="ctr"/>
                </a:tc>
                <a:tc>
                  <a:txBody>
                    <a:bodyPr/>
                    <a:lstStyle/>
                    <a:p>
                      <a:pPr marL="0" marR="0" algn="ctr">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EPA Permit Upgrade</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$6,299,200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2023</a:t>
                      </a:r>
                    </a:p>
                  </a:txBody>
                  <a:tcPr marL="68580" marR="68580" marT="0" marB="0" anchor="ctr"/>
                </a:tc>
                <a:tc>
                  <a:txBody>
                    <a:bodyPr/>
                    <a:lstStyle/>
                    <a:p>
                      <a:pPr marL="0" marR="0" algn="ctr">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2025</a:t>
                      </a: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2044</a:t>
                      </a:r>
                    </a:p>
                  </a:txBody>
                  <a:tcPr marL="68580" marR="68580" marT="0" marB="0" anchor="ctr"/>
                </a:tc>
                <a:extLst>
                  <a:ext uri="{0D108BD9-81ED-4DB2-BD59-A6C34878D82A}">
                    <a16:rowId xmlns:a16="http://schemas.microsoft.com/office/drawing/2014/main" val="242432513"/>
                  </a:ext>
                </a:extLst>
              </a:tr>
              <a:tr h="311437">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8</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Influent Screenings Conveyor</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$312,000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2024</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2026</a:t>
                      </a: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2045</a:t>
                      </a:r>
                    </a:p>
                  </a:txBody>
                  <a:tcPr marL="68580" marR="68580" marT="0" marB="0" anchor="ctr"/>
                </a:tc>
                <a:extLst>
                  <a:ext uri="{0D108BD9-81ED-4DB2-BD59-A6C34878D82A}">
                    <a16:rowId xmlns:a16="http://schemas.microsoft.com/office/drawing/2014/main" val="486093968"/>
                  </a:ext>
                </a:extLst>
              </a:tr>
              <a:tr h="311437">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9</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Primary Water Clarifier Mechanism</a:t>
                      </a:r>
                    </a:p>
                  </a:txBody>
                  <a:tcPr marL="68580" marR="68580" marT="0" marB="0" anchor="ctr"/>
                </a:tc>
                <a:tc>
                  <a:txBody>
                    <a:bodyPr/>
                    <a:lstStyle/>
                    <a:p>
                      <a:pPr marL="0" marR="102870" algn="ctr">
                        <a:spcBef>
                          <a:spcPts val="0"/>
                        </a:spcBef>
                        <a:spcAft>
                          <a:spcPts val="0"/>
                        </a:spcAft>
                      </a:pPr>
                      <a:r>
                        <a:rPr lang="en-US" sz="1600">
                          <a:effectLst/>
                          <a:latin typeface="Times New Roman" panose="02020603050405020304" pitchFamily="18" charset="0"/>
                          <a:ea typeface="Calibri" panose="020F0502020204030204" pitchFamily="34" charset="0"/>
                        </a:rPr>
                        <a:t>$539,000</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2024</a:t>
                      </a:r>
                    </a:p>
                  </a:txBody>
                  <a:tcPr marL="68580" marR="68580" marT="0" marB="0" anchor="ctr"/>
                </a:tc>
                <a:tc>
                  <a:txBody>
                    <a:bodyPr/>
                    <a:lstStyle/>
                    <a:p>
                      <a:pPr marL="0" marR="0" algn="ctr">
                        <a:spcBef>
                          <a:spcPts val="0"/>
                        </a:spcBef>
                        <a:spcAft>
                          <a:spcPts val="0"/>
                        </a:spcAft>
                      </a:pPr>
                      <a:r>
                        <a:rPr lang="en-US" sz="1600">
                          <a:effectLst/>
                          <a:latin typeface="Times New Roman" panose="02020603050405020304" pitchFamily="18" charset="0"/>
                          <a:ea typeface="Calibri" panose="020F0502020204030204" pitchFamily="34" charset="0"/>
                        </a:rPr>
                        <a:t>2026</a:t>
                      </a:r>
                    </a:p>
                  </a:txBody>
                  <a:tcPr marL="68580" marR="68580" marT="0" marB="0" anchor="ct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rPr>
                        <a:t>2045</a:t>
                      </a:r>
                    </a:p>
                  </a:txBody>
                  <a:tcPr marL="68580" marR="68580" marT="0" marB="0" anchor="ctr"/>
                </a:tc>
                <a:extLst>
                  <a:ext uri="{0D108BD9-81ED-4DB2-BD59-A6C34878D82A}">
                    <a16:rowId xmlns:a16="http://schemas.microsoft.com/office/drawing/2014/main" val="1672701593"/>
                  </a:ext>
                </a:extLst>
              </a:tr>
              <a:tr h="356855">
                <a:tc>
                  <a:txBody>
                    <a:bodyPr/>
                    <a:lstStyle/>
                    <a:p>
                      <a:pPr marL="0" marR="0" algn="ctr">
                        <a:spcBef>
                          <a:spcPts val="0"/>
                        </a:spcBef>
                        <a:spcAft>
                          <a:spcPts val="0"/>
                        </a:spcAft>
                      </a:pPr>
                      <a:r>
                        <a:rPr lang="en-US" sz="1600" b="1">
                          <a:effectLst/>
                        </a:rPr>
                        <a:t> </a:t>
                      </a:r>
                      <a:endParaRPr lang="en-US" sz="16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Times New Roman" panose="02020603050405020304" pitchFamily="18" charset="0"/>
                          <a:ea typeface="Calibri" panose="020F0502020204030204" pitchFamily="34" charset="0"/>
                        </a:rPr>
                        <a:t>Total Capital Program Cost (FY2021)</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102870" algn="ctr">
                        <a:spcBef>
                          <a:spcPts val="0"/>
                        </a:spcBef>
                        <a:spcAft>
                          <a:spcPts val="0"/>
                        </a:spcAft>
                      </a:pPr>
                      <a:r>
                        <a:rPr lang="en-US" sz="1600" b="1" dirty="0">
                          <a:effectLst/>
                          <a:latin typeface="Times New Roman" panose="02020603050405020304" pitchFamily="18" charset="0"/>
                          <a:ea typeface="Calibri" panose="020F0502020204030204" pitchFamily="34" charset="0"/>
                        </a:rPr>
                        <a:t>$10,059,200</a:t>
                      </a:r>
                      <a:endParaRPr lang="en-US"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271780" algn="ctr">
                        <a:spcBef>
                          <a:spcPts val="0"/>
                        </a:spcBef>
                        <a:spcAft>
                          <a:spcPts val="0"/>
                        </a:spcAft>
                      </a:pPr>
                      <a:r>
                        <a:rPr lang="en-US" sz="1600" b="1">
                          <a:effectLst/>
                        </a:rPr>
                        <a:t> </a:t>
                      </a:r>
                      <a:endParaRPr lang="en-US" sz="16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271780" algn="ctr">
                        <a:spcBef>
                          <a:spcPts val="0"/>
                        </a:spcBef>
                        <a:spcAft>
                          <a:spcPts val="0"/>
                        </a:spcAft>
                      </a:pPr>
                      <a:endParaRPr lang="en-US" sz="16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271780" algn="ctr">
                        <a:spcBef>
                          <a:spcPts val="0"/>
                        </a:spcBef>
                        <a:spcAft>
                          <a:spcPts val="0"/>
                        </a:spcAft>
                      </a:pPr>
                      <a:r>
                        <a:rPr lang="en-US" sz="1600" b="1" dirty="0">
                          <a:effectLst/>
                        </a:rPr>
                        <a:t> </a:t>
                      </a:r>
                      <a:endParaRPr lang="en-US" sz="16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153483681"/>
                  </a:ext>
                </a:extLst>
              </a:tr>
            </a:tbl>
          </a:graphicData>
        </a:graphic>
      </p:graphicFrame>
      <p:sp>
        <p:nvSpPr>
          <p:cNvPr id="3" name="Slide Number Placeholder 2">
            <a:extLst>
              <a:ext uri="{FF2B5EF4-FFF2-40B4-BE49-F238E27FC236}">
                <a16:creationId xmlns:a16="http://schemas.microsoft.com/office/drawing/2014/main" id="{5AA73767-44BB-4883-A17B-02F691F0F269}"/>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12</a:t>
            </a:fld>
            <a:endParaRPr lang="en-US">
              <a:solidFill>
                <a:prstClr val="white">
                  <a:tint val="75000"/>
                </a:prstClr>
              </a:solidFill>
            </a:endParaRPr>
          </a:p>
        </p:txBody>
      </p:sp>
    </p:spTree>
    <p:extLst>
      <p:ext uri="{BB962C8B-B14F-4D97-AF65-F5344CB8AC3E}">
        <p14:creationId xmlns:p14="http://schemas.microsoft.com/office/powerpoint/2010/main" val="80374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 Increase Schedule</a:t>
            </a:r>
          </a:p>
        </p:txBody>
      </p:sp>
      <p:sp>
        <p:nvSpPr>
          <p:cNvPr id="5" name="Content Placeholder 4">
            <a:extLst>
              <a:ext uri="{FF2B5EF4-FFF2-40B4-BE49-F238E27FC236}">
                <a16:creationId xmlns:a16="http://schemas.microsoft.com/office/drawing/2014/main" id="{899CC0A2-F245-43CD-875B-587703D4CDE5}"/>
              </a:ext>
            </a:extLst>
          </p:cNvPr>
          <p:cNvSpPr>
            <a:spLocks noGrp="1"/>
          </p:cNvSpPr>
          <p:nvPr>
            <p:ph idx="1"/>
          </p:nvPr>
        </p:nvSpPr>
        <p:spPr/>
        <p:txBody>
          <a:bodyPr/>
          <a:lstStyle/>
          <a:p>
            <a:r>
              <a:rPr lang="en-US" dirty="0"/>
              <a:t>Once every 3 years</a:t>
            </a:r>
          </a:p>
          <a:p>
            <a:r>
              <a:rPr lang="en-US" dirty="0"/>
              <a:t>Beginning in 2022</a:t>
            </a:r>
          </a:p>
          <a:p>
            <a:r>
              <a:rPr lang="en-US" dirty="0"/>
              <a:t>Look at rate increases with and without the General Fund paying the debt service for the EPA Permit Upgrades</a:t>
            </a:r>
          </a:p>
        </p:txBody>
      </p:sp>
      <p:sp>
        <p:nvSpPr>
          <p:cNvPr id="3" name="Slide Number Placeholder 2">
            <a:extLst>
              <a:ext uri="{FF2B5EF4-FFF2-40B4-BE49-F238E27FC236}">
                <a16:creationId xmlns:a16="http://schemas.microsoft.com/office/drawing/2014/main" id="{0BADB1E3-FAFA-42E4-BDC2-CEB69DD8EC86}"/>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13</a:t>
            </a:fld>
            <a:endParaRPr lang="en-US">
              <a:solidFill>
                <a:prstClr val="white">
                  <a:tint val="75000"/>
                </a:prstClr>
              </a:solidFill>
            </a:endParaRPr>
          </a:p>
        </p:txBody>
      </p:sp>
    </p:spTree>
    <p:extLst>
      <p:ext uri="{BB962C8B-B14F-4D97-AF65-F5344CB8AC3E}">
        <p14:creationId xmlns:p14="http://schemas.microsoft.com/office/powerpoint/2010/main" val="107369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Sewer Rate Increases</a:t>
            </a:r>
          </a:p>
        </p:txBody>
      </p:sp>
      <p:graphicFrame>
        <p:nvGraphicFramePr>
          <p:cNvPr id="5" name="Content Placeholder 4">
            <a:extLst>
              <a:ext uri="{FF2B5EF4-FFF2-40B4-BE49-F238E27FC236}">
                <a16:creationId xmlns:a16="http://schemas.microsoft.com/office/drawing/2014/main" id="{D7139443-85A2-479E-9BFF-EA72EDFE1610}"/>
              </a:ext>
            </a:extLst>
          </p:cNvPr>
          <p:cNvGraphicFramePr>
            <a:graphicFrameLocks noGrp="1"/>
          </p:cNvGraphicFramePr>
          <p:nvPr>
            <p:ph idx="1"/>
            <p:extLst>
              <p:ext uri="{D42A27DB-BD31-4B8C-83A1-F6EECF244321}">
                <p14:modId xmlns:p14="http://schemas.microsoft.com/office/powerpoint/2010/main" val="1963052338"/>
              </p:ext>
            </p:extLst>
          </p:nvPr>
        </p:nvGraphicFramePr>
        <p:xfrm>
          <a:off x="1066800" y="1672511"/>
          <a:ext cx="7010400" cy="2980701"/>
        </p:xfrm>
        <a:graphic>
          <a:graphicData uri="http://schemas.openxmlformats.org/drawingml/2006/table">
            <a:tbl>
              <a:tblPr firstRow="1" firstCol="1" bandRow="1">
                <a:tableStyleId>{5C22544A-7EE6-4342-B048-85BDC9FD1C3A}</a:tableStyleId>
              </a:tblPr>
              <a:tblGrid>
                <a:gridCol w="2527744">
                  <a:extLst>
                    <a:ext uri="{9D8B030D-6E8A-4147-A177-3AD203B41FA5}">
                      <a16:colId xmlns:a16="http://schemas.microsoft.com/office/drawing/2014/main" val="571329657"/>
                    </a:ext>
                  </a:extLst>
                </a:gridCol>
                <a:gridCol w="2241328">
                  <a:extLst>
                    <a:ext uri="{9D8B030D-6E8A-4147-A177-3AD203B41FA5}">
                      <a16:colId xmlns:a16="http://schemas.microsoft.com/office/drawing/2014/main" val="1111535776"/>
                    </a:ext>
                  </a:extLst>
                </a:gridCol>
                <a:gridCol w="2241328">
                  <a:extLst>
                    <a:ext uri="{9D8B030D-6E8A-4147-A177-3AD203B41FA5}">
                      <a16:colId xmlns:a16="http://schemas.microsoft.com/office/drawing/2014/main" val="2753677635"/>
                    </a:ext>
                  </a:extLst>
                </a:gridCol>
              </a:tblGrid>
              <a:tr h="270229">
                <a:tc>
                  <a:txBody>
                    <a:bodyPr/>
                    <a:lstStyle/>
                    <a:p>
                      <a:pPr marL="0" marR="0" algn="ctr">
                        <a:spcBef>
                          <a:spcPts val="0"/>
                        </a:spcBef>
                        <a:spcAft>
                          <a:spcPts val="0"/>
                        </a:spcAft>
                      </a:pPr>
                      <a:r>
                        <a:rPr lang="en-US" sz="1800" dirty="0">
                          <a:effectLst/>
                        </a:rPr>
                        <a:t>Year / Type</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ea typeface="Calibri" panose="020F0502020204030204" pitchFamily="34" charset="0"/>
                        </a:rPr>
                        <a:t>2021 Model </a:t>
                      </a:r>
                      <a:r>
                        <a:rPr lang="en-US" sz="1800" b="1" dirty="0">
                          <a:solidFill>
                            <a:schemeClr val="accent6"/>
                          </a:solidFill>
                          <a:effectLst/>
                          <a:latin typeface="Times New Roman" panose="02020603050405020304" pitchFamily="18" charset="0"/>
                          <a:ea typeface="Calibri" panose="020F0502020204030204" pitchFamily="34" charset="0"/>
                        </a:rPr>
                        <a:t>with </a:t>
                      </a:r>
                      <a:r>
                        <a:rPr lang="en-US" sz="1800" b="1" dirty="0">
                          <a:effectLst/>
                          <a:latin typeface="Times New Roman" panose="02020603050405020304" pitchFamily="18" charset="0"/>
                          <a:ea typeface="Calibri" panose="020F0502020204030204" pitchFamily="34" charset="0"/>
                        </a:rPr>
                        <a:t>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ea typeface="Calibri" panose="020F0502020204030204" pitchFamily="34" charset="0"/>
                        </a:rPr>
                        <a:t>2021 Model </a:t>
                      </a:r>
                      <a:r>
                        <a:rPr lang="en-US" sz="1800" b="1" dirty="0">
                          <a:solidFill>
                            <a:schemeClr val="accent6"/>
                          </a:solidFill>
                          <a:effectLst/>
                          <a:latin typeface="Times New Roman" panose="02020603050405020304" pitchFamily="18" charset="0"/>
                          <a:ea typeface="Calibri" panose="020F0502020204030204" pitchFamily="34" charset="0"/>
                        </a:rPr>
                        <a:t>without </a:t>
                      </a:r>
                      <a:r>
                        <a:rPr lang="en-US" sz="1800" b="1" dirty="0">
                          <a:effectLst/>
                          <a:latin typeface="Times New Roman" panose="02020603050405020304" pitchFamily="18" charset="0"/>
                          <a:ea typeface="Calibri" panose="020F0502020204030204" pitchFamily="34" charset="0"/>
                        </a:rPr>
                        <a:t>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520415554"/>
                  </a:ext>
                </a:extLst>
              </a:tr>
              <a:tr h="810687">
                <a:tc>
                  <a:txBody>
                    <a:bodyPr/>
                    <a:lstStyle/>
                    <a:p>
                      <a:pPr marL="0" marR="0" algn="just">
                        <a:spcBef>
                          <a:spcPts val="0"/>
                        </a:spcBef>
                        <a:spcAft>
                          <a:spcPts val="0"/>
                        </a:spcAft>
                      </a:pPr>
                      <a:r>
                        <a:rPr lang="en-US" sz="1600" b="1" dirty="0">
                          <a:effectLst/>
                          <a:latin typeface="Times New Roman" panose="02020603050405020304" pitchFamily="18" charset="0"/>
                          <a:ea typeface="Calibri" panose="020F0502020204030204" pitchFamily="34" charset="0"/>
                        </a:rPr>
                        <a:t>YR2022-2024</a:t>
                      </a:r>
                      <a:endParaRPr lang="en-US" sz="1600" dirty="0">
                        <a:effectLst/>
                        <a:latin typeface="Times New Roman" panose="02020603050405020304" pitchFamily="18" charset="0"/>
                        <a:ea typeface="Calibri" panose="020F0502020204030204" pitchFamily="34" charset="0"/>
                      </a:endParaRP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Residential</a:t>
                      </a: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Commercial</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26% in 2022</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26% in 2022</a:t>
                      </a:r>
                    </a:p>
                  </a:txBody>
                  <a:tcPr marL="68580" marR="68580" marT="0" marB="0" anchor="ctr"/>
                </a:tc>
                <a:extLst>
                  <a:ext uri="{0D108BD9-81ED-4DB2-BD59-A6C34878D82A}">
                    <a16:rowId xmlns:a16="http://schemas.microsoft.com/office/drawing/2014/main" val="4244112830"/>
                  </a:ext>
                </a:extLst>
              </a:tr>
              <a:tr h="810687">
                <a:tc>
                  <a:txBody>
                    <a:bodyPr/>
                    <a:lstStyle/>
                    <a:p>
                      <a:pPr marL="0" marR="0" algn="just">
                        <a:spcBef>
                          <a:spcPts val="0"/>
                        </a:spcBef>
                        <a:spcAft>
                          <a:spcPts val="0"/>
                        </a:spcAft>
                      </a:pPr>
                      <a:r>
                        <a:rPr lang="en-US" sz="1600" b="1" dirty="0">
                          <a:effectLst/>
                          <a:latin typeface="Times New Roman" panose="02020603050405020304" pitchFamily="18" charset="0"/>
                          <a:ea typeface="Calibri" panose="020F0502020204030204" pitchFamily="34" charset="0"/>
                        </a:rPr>
                        <a:t>YR2025-2027</a:t>
                      </a:r>
                      <a:endParaRPr lang="en-US" sz="1600" dirty="0">
                        <a:effectLst/>
                        <a:latin typeface="Times New Roman" panose="02020603050405020304" pitchFamily="18" charset="0"/>
                        <a:ea typeface="Calibri" panose="020F0502020204030204" pitchFamily="34" charset="0"/>
                      </a:endParaRP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Residential</a:t>
                      </a: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Commercial</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7% in 2025</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25% in 2025</a:t>
                      </a:r>
                    </a:p>
                  </a:txBody>
                  <a:tcPr marL="68580" marR="68580" marT="0" marB="0" anchor="ctr"/>
                </a:tc>
                <a:extLst>
                  <a:ext uri="{0D108BD9-81ED-4DB2-BD59-A6C34878D82A}">
                    <a16:rowId xmlns:a16="http://schemas.microsoft.com/office/drawing/2014/main" val="2488317211"/>
                  </a:ext>
                </a:extLst>
              </a:tr>
              <a:tr h="810687">
                <a:tc>
                  <a:txBody>
                    <a:bodyPr/>
                    <a:lstStyle/>
                    <a:p>
                      <a:pPr marL="0" marR="0" algn="just">
                        <a:spcBef>
                          <a:spcPts val="0"/>
                        </a:spcBef>
                        <a:spcAft>
                          <a:spcPts val="0"/>
                        </a:spcAft>
                      </a:pPr>
                      <a:r>
                        <a:rPr lang="en-US" sz="1600" b="1" dirty="0">
                          <a:effectLst/>
                          <a:latin typeface="Times New Roman" panose="02020603050405020304" pitchFamily="18" charset="0"/>
                          <a:ea typeface="Calibri" panose="020F0502020204030204" pitchFamily="34" charset="0"/>
                        </a:rPr>
                        <a:t>YR2028-2030</a:t>
                      </a:r>
                      <a:endParaRPr lang="en-US" sz="1600" dirty="0">
                        <a:effectLst/>
                        <a:latin typeface="Times New Roman" panose="02020603050405020304" pitchFamily="18" charset="0"/>
                        <a:ea typeface="Calibri" panose="020F0502020204030204" pitchFamily="34" charset="0"/>
                      </a:endParaRP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Residential</a:t>
                      </a:r>
                    </a:p>
                    <a:p>
                      <a:pPr marL="0" marR="0" algn="just">
                        <a:spcBef>
                          <a:spcPts val="0"/>
                        </a:spcBef>
                        <a:spcAft>
                          <a:spcPts val="0"/>
                        </a:spcAft>
                      </a:pPr>
                      <a:r>
                        <a:rPr lang="en-US" sz="1600" dirty="0">
                          <a:effectLst/>
                          <a:latin typeface="Times New Roman" panose="02020603050405020304" pitchFamily="18" charset="0"/>
                          <a:ea typeface="Calibri" panose="020F0502020204030204" pitchFamily="34" charset="0"/>
                        </a:rPr>
                        <a:t>Commercial</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5% in 2028</a:t>
                      </a: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3% in 2028</a:t>
                      </a:r>
                    </a:p>
                  </a:txBody>
                  <a:tcPr marL="68580" marR="68580" marT="0" marB="0" anchor="ctr"/>
                </a:tc>
                <a:extLst>
                  <a:ext uri="{0D108BD9-81ED-4DB2-BD59-A6C34878D82A}">
                    <a16:rowId xmlns:a16="http://schemas.microsoft.com/office/drawing/2014/main" val="2498322890"/>
                  </a:ext>
                </a:extLst>
              </a:tr>
            </a:tbl>
          </a:graphicData>
        </a:graphic>
      </p:graphicFrame>
      <p:sp>
        <p:nvSpPr>
          <p:cNvPr id="3" name="Slide Number Placeholder 2">
            <a:extLst>
              <a:ext uri="{FF2B5EF4-FFF2-40B4-BE49-F238E27FC236}">
                <a16:creationId xmlns:a16="http://schemas.microsoft.com/office/drawing/2014/main" id="{7C8E9502-CD82-46CA-A3FC-2A7298DAA48A}"/>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14</a:t>
            </a:fld>
            <a:endParaRPr lang="en-US">
              <a:solidFill>
                <a:prstClr val="white">
                  <a:tint val="75000"/>
                </a:prstClr>
              </a:solidFill>
            </a:endParaRPr>
          </a:p>
        </p:txBody>
      </p:sp>
    </p:spTree>
    <p:extLst>
      <p:ext uri="{BB962C8B-B14F-4D97-AF65-F5344CB8AC3E}">
        <p14:creationId xmlns:p14="http://schemas.microsoft.com/office/powerpoint/2010/main" val="163600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Projected Annual Gain/Loss and Fund Balance </a:t>
            </a:r>
            <a:r>
              <a:rPr lang="en-US" b="1" dirty="0">
                <a:solidFill>
                  <a:schemeClr val="accent6"/>
                </a:solidFill>
              </a:rPr>
              <a:t>w/</a:t>
            </a:r>
            <a:r>
              <a:rPr lang="en-US" dirty="0"/>
              <a:t> GF Contribution</a:t>
            </a:r>
          </a:p>
        </p:txBody>
      </p:sp>
      <p:graphicFrame>
        <p:nvGraphicFramePr>
          <p:cNvPr id="11" name="Chart 10">
            <a:extLst>
              <a:ext uri="{FF2B5EF4-FFF2-40B4-BE49-F238E27FC236}">
                <a16:creationId xmlns:a16="http://schemas.microsoft.com/office/drawing/2014/main" id="{CC62CA35-3F8D-4424-B466-3BC83B8A98BC}"/>
              </a:ext>
            </a:extLst>
          </p:cNvPr>
          <p:cNvGraphicFramePr/>
          <p:nvPr>
            <p:extLst>
              <p:ext uri="{D42A27DB-BD31-4B8C-83A1-F6EECF244321}">
                <p14:modId xmlns:p14="http://schemas.microsoft.com/office/powerpoint/2010/main" val="950144103"/>
              </p:ext>
            </p:extLst>
          </p:nvPr>
        </p:nvGraphicFramePr>
        <p:xfrm>
          <a:off x="430850" y="1524000"/>
          <a:ext cx="7951150" cy="435483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4">
            <a:extLst>
              <a:ext uri="{FF2B5EF4-FFF2-40B4-BE49-F238E27FC236}">
                <a16:creationId xmlns:a16="http://schemas.microsoft.com/office/drawing/2014/main" id="{9FB57A30-CA86-4633-B0B7-5CC6F830B95A}"/>
              </a:ext>
            </a:extLst>
          </p:cNvPr>
          <p:cNvSpPr txBox="1"/>
          <p:nvPr/>
        </p:nvSpPr>
        <p:spPr>
          <a:xfrm>
            <a:off x="2057400" y="4495800"/>
            <a:ext cx="609563" cy="369332"/>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bg1"/>
                </a:solidFill>
              </a:rPr>
              <a:t>26%</a:t>
            </a:r>
          </a:p>
        </p:txBody>
      </p:sp>
      <p:sp>
        <p:nvSpPr>
          <p:cNvPr id="13" name="TextBox 4">
            <a:extLst>
              <a:ext uri="{FF2B5EF4-FFF2-40B4-BE49-F238E27FC236}">
                <a16:creationId xmlns:a16="http://schemas.microsoft.com/office/drawing/2014/main" id="{98BDF538-B012-40A4-A229-963951D8ACC8}"/>
              </a:ext>
            </a:extLst>
          </p:cNvPr>
          <p:cNvSpPr txBox="1"/>
          <p:nvPr/>
        </p:nvSpPr>
        <p:spPr>
          <a:xfrm>
            <a:off x="4114800" y="4495797"/>
            <a:ext cx="609563" cy="369335"/>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solidFill>
                  <a:schemeClr val="bg1"/>
                </a:solidFill>
              </a:rPr>
              <a:t>7%</a:t>
            </a:r>
          </a:p>
        </p:txBody>
      </p:sp>
      <p:sp>
        <p:nvSpPr>
          <p:cNvPr id="14" name="TextBox 4">
            <a:extLst>
              <a:ext uri="{FF2B5EF4-FFF2-40B4-BE49-F238E27FC236}">
                <a16:creationId xmlns:a16="http://schemas.microsoft.com/office/drawing/2014/main" id="{13246FF3-9FB1-4522-B230-D67094FE47BA}"/>
              </a:ext>
            </a:extLst>
          </p:cNvPr>
          <p:cNvSpPr txBox="1"/>
          <p:nvPr/>
        </p:nvSpPr>
        <p:spPr>
          <a:xfrm>
            <a:off x="6202110" y="4487960"/>
            <a:ext cx="609646" cy="369335"/>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solidFill>
                  <a:schemeClr val="bg1"/>
                </a:solidFill>
              </a:rPr>
              <a:t>5%</a:t>
            </a:r>
          </a:p>
        </p:txBody>
      </p:sp>
      <p:sp>
        <p:nvSpPr>
          <p:cNvPr id="3" name="Slide Number Placeholder 2">
            <a:extLst>
              <a:ext uri="{FF2B5EF4-FFF2-40B4-BE49-F238E27FC236}">
                <a16:creationId xmlns:a16="http://schemas.microsoft.com/office/drawing/2014/main" id="{1955918E-95CF-41BA-B0B0-C548657DEA3D}"/>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15</a:t>
            </a:fld>
            <a:endParaRPr lang="en-US">
              <a:solidFill>
                <a:prstClr val="white">
                  <a:tint val="75000"/>
                </a:prstClr>
              </a:solidFill>
            </a:endParaRPr>
          </a:p>
        </p:txBody>
      </p:sp>
    </p:spTree>
    <p:extLst>
      <p:ext uri="{BB962C8B-B14F-4D97-AF65-F5344CB8AC3E}">
        <p14:creationId xmlns:p14="http://schemas.microsoft.com/office/powerpoint/2010/main" val="306333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Projected Annual Gain/Loss and Fund Balance </a:t>
            </a:r>
            <a:r>
              <a:rPr lang="en-US" sz="4000" b="1" dirty="0">
                <a:solidFill>
                  <a:schemeClr val="accent6"/>
                </a:solidFill>
              </a:rPr>
              <a:t>w/o</a:t>
            </a:r>
            <a:r>
              <a:rPr lang="en-US" sz="4000" dirty="0"/>
              <a:t> GF Contribution</a:t>
            </a:r>
          </a:p>
        </p:txBody>
      </p:sp>
      <p:graphicFrame>
        <p:nvGraphicFramePr>
          <p:cNvPr id="11" name="Chart 10">
            <a:extLst>
              <a:ext uri="{FF2B5EF4-FFF2-40B4-BE49-F238E27FC236}">
                <a16:creationId xmlns:a16="http://schemas.microsoft.com/office/drawing/2014/main" id="{0C472F86-285A-47EB-93E3-667E75ABD8F8}"/>
              </a:ext>
            </a:extLst>
          </p:cNvPr>
          <p:cNvGraphicFramePr/>
          <p:nvPr>
            <p:extLst>
              <p:ext uri="{D42A27DB-BD31-4B8C-83A1-F6EECF244321}">
                <p14:modId xmlns:p14="http://schemas.microsoft.com/office/powerpoint/2010/main" val="3984797772"/>
              </p:ext>
            </p:extLst>
          </p:nvPr>
        </p:nvGraphicFramePr>
        <p:xfrm>
          <a:off x="457200" y="1417638"/>
          <a:ext cx="7924800" cy="453167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4">
            <a:extLst>
              <a:ext uri="{FF2B5EF4-FFF2-40B4-BE49-F238E27FC236}">
                <a16:creationId xmlns:a16="http://schemas.microsoft.com/office/drawing/2014/main" id="{50708F77-76CC-4A95-A48A-96DD73FA60AC}"/>
              </a:ext>
            </a:extLst>
          </p:cNvPr>
          <p:cNvSpPr txBox="1"/>
          <p:nvPr/>
        </p:nvSpPr>
        <p:spPr>
          <a:xfrm>
            <a:off x="2057400" y="4657442"/>
            <a:ext cx="609563" cy="369332"/>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bg1"/>
                </a:solidFill>
              </a:rPr>
              <a:t>26%</a:t>
            </a:r>
          </a:p>
        </p:txBody>
      </p:sp>
      <p:sp>
        <p:nvSpPr>
          <p:cNvPr id="13" name="TextBox 4">
            <a:extLst>
              <a:ext uri="{FF2B5EF4-FFF2-40B4-BE49-F238E27FC236}">
                <a16:creationId xmlns:a16="http://schemas.microsoft.com/office/drawing/2014/main" id="{35B1CE21-8172-45CD-8168-E015F76AC221}"/>
              </a:ext>
            </a:extLst>
          </p:cNvPr>
          <p:cNvSpPr txBox="1"/>
          <p:nvPr/>
        </p:nvSpPr>
        <p:spPr>
          <a:xfrm>
            <a:off x="4114818" y="4657420"/>
            <a:ext cx="609563" cy="369335"/>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solidFill>
                  <a:schemeClr val="bg1"/>
                </a:solidFill>
              </a:rPr>
              <a:t>25%</a:t>
            </a:r>
          </a:p>
        </p:txBody>
      </p:sp>
      <p:sp>
        <p:nvSpPr>
          <p:cNvPr id="14" name="TextBox 4">
            <a:extLst>
              <a:ext uri="{FF2B5EF4-FFF2-40B4-BE49-F238E27FC236}">
                <a16:creationId xmlns:a16="http://schemas.microsoft.com/office/drawing/2014/main" id="{64DB109B-CC37-42AE-985C-CF01F45E77F3}"/>
              </a:ext>
            </a:extLst>
          </p:cNvPr>
          <p:cNvSpPr txBox="1"/>
          <p:nvPr/>
        </p:nvSpPr>
        <p:spPr>
          <a:xfrm>
            <a:off x="6200722" y="4657420"/>
            <a:ext cx="609646" cy="369335"/>
          </a:xfrm>
          <a:prstGeom prst="rect">
            <a:avLst/>
          </a:prstGeom>
          <a:solidFill>
            <a:schemeClr val="tx1"/>
          </a:solid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solidFill>
                  <a:schemeClr val="bg1"/>
                </a:solidFill>
              </a:rPr>
              <a:t>3%</a:t>
            </a:r>
          </a:p>
        </p:txBody>
      </p:sp>
      <p:sp>
        <p:nvSpPr>
          <p:cNvPr id="3" name="Slide Number Placeholder 2">
            <a:extLst>
              <a:ext uri="{FF2B5EF4-FFF2-40B4-BE49-F238E27FC236}">
                <a16:creationId xmlns:a16="http://schemas.microsoft.com/office/drawing/2014/main" id="{C82365E1-BCEA-43EA-A96D-D97BD572CAC3}"/>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16</a:t>
            </a:fld>
            <a:endParaRPr lang="en-US">
              <a:solidFill>
                <a:prstClr val="white">
                  <a:tint val="75000"/>
                </a:prstClr>
              </a:solidFill>
            </a:endParaRPr>
          </a:p>
        </p:txBody>
      </p:sp>
    </p:spTree>
    <p:extLst>
      <p:ext uri="{BB962C8B-B14F-4D97-AF65-F5344CB8AC3E}">
        <p14:creationId xmlns:p14="http://schemas.microsoft.com/office/powerpoint/2010/main" val="174810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Sewer Rates</a:t>
            </a:r>
          </a:p>
        </p:txBody>
      </p:sp>
      <p:graphicFrame>
        <p:nvGraphicFramePr>
          <p:cNvPr id="3" name="Table 2">
            <a:extLst>
              <a:ext uri="{FF2B5EF4-FFF2-40B4-BE49-F238E27FC236}">
                <a16:creationId xmlns:a16="http://schemas.microsoft.com/office/drawing/2014/main" id="{EB4361FD-72F1-40B9-91D7-1061C85AA9BE}"/>
              </a:ext>
            </a:extLst>
          </p:cNvPr>
          <p:cNvGraphicFramePr>
            <a:graphicFrameLocks noGrp="1"/>
          </p:cNvGraphicFramePr>
          <p:nvPr>
            <p:extLst>
              <p:ext uri="{D42A27DB-BD31-4B8C-83A1-F6EECF244321}">
                <p14:modId xmlns:p14="http://schemas.microsoft.com/office/powerpoint/2010/main" val="2914985936"/>
              </p:ext>
            </p:extLst>
          </p:nvPr>
        </p:nvGraphicFramePr>
        <p:xfrm>
          <a:off x="1257300" y="1524000"/>
          <a:ext cx="6629399" cy="3936275"/>
        </p:xfrm>
        <a:graphic>
          <a:graphicData uri="http://schemas.openxmlformats.org/drawingml/2006/table">
            <a:tbl>
              <a:tblPr firstRow="1" firstCol="1" bandRow="1">
                <a:tableStyleId>{5C22544A-7EE6-4342-B048-85BDC9FD1C3A}</a:tableStyleId>
              </a:tblPr>
              <a:tblGrid>
                <a:gridCol w="2298469">
                  <a:extLst>
                    <a:ext uri="{9D8B030D-6E8A-4147-A177-3AD203B41FA5}">
                      <a16:colId xmlns:a16="http://schemas.microsoft.com/office/drawing/2014/main" val="2068250412"/>
                    </a:ext>
                  </a:extLst>
                </a:gridCol>
                <a:gridCol w="2129965">
                  <a:extLst>
                    <a:ext uri="{9D8B030D-6E8A-4147-A177-3AD203B41FA5}">
                      <a16:colId xmlns:a16="http://schemas.microsoft.com/office/drawing/2014/main" val="1151333980"/>
                    </a:ext>
                  </a:extLst>
                </a:gridCol>
                <a:gridCol w="2200965">
                  <a:extLst>
                    <a:ext uri="{9D8B030D-6E8A-4147-A177-3AD203B41FA5}">
                      <a16:colId xmlns:a16="http://schemas.microsoft.com/office/drawing/2014/main" val="206625573"/>
                    </a:ext>
                  </a:extLst>
                </a:gridCol>
              </a:tblGrid>
              <a:tr h="566057">
                <a:tc>
                  <a:txBody>
                    <a:bodyPr/>
                    <a:lstStyle/>
                    <a:p>
                      <a:pPr marL="0" marR="0" algn="ctr">
                        <a:spcBef>
                          <a:spcPts val="0"/>
                        </a:spcBef>
                        <a:spcAft>
                          <a:spcPts val="0"/>
                        </a:spcAft>
                      </a:pPr>
                      <a:r>
                        <a:rPr lang="en-US" sz="1800" dirty="0">
                          <a:effectLst/>
                        </a:rPr>
                        <a:t>Year / Type</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2021 Model </a:t>
                      </a:r>
                      <a:r>
                        <a:rPr lang="en-US" sz="1800" dirty="0">
                          <a:solidFill>
                            <a:schemeClr val="accent6"/>
                          </a:solidFill>
                          <a:effectLst/>
                        </a:rPr>
                        <a:t>with </a:t>
                      </a:r>
                      <a:r>
                        <a:rPr lang="en-US" sz="1800" dirty="0">
                          <a:effectLst/>
                        </a:rPr>
                        <a:t>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dirty="0">
                          <a:effectLst/>
                        </a:rPr>
                        <a:t>2021 Model </a:t>
                      </a:r>
                      <a:r>
                        <a:rPr lang="en-US" sz="1800" dirty="0">
                          <a:solidFill>
                            <a:schemeClr val="accent6"/>
                          </a:solidFill>
                          <a:effectLst/>
                        </a:rPr>
                        <a:t>without</a:t>
                      </a:r>
                      <a:r>
                        <a:rPr lang="en-US" sz="1800" dirty="0">
                          <a:effectLst/>
                        </a:rPr>
                        <a:t> 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290221445"/>
                  </a:ext>
                </a:extLst>
              </a:tr>
              <a:tr h="849086">
                <a:tc>
                  <a:txBody>
                    <a:bodyPr/>
                    <a:lstStyle/>
                    <a:p>
                      <a:pPr marL="0" marR="0" algn="just">
                        <a:spcBef>
                          <a:spcPts val="0"/>
                        </a:spcBef>
                        <a:spcAft>
                          <a:spcPts val="0"/>
                        </a:spcAft>
                      </a:pPr>
                      <a:r>
                        <a:rPr lang="en-US" sz="1800">
                          <a:effectLst/>
                        </a:rPr>
                        <a:t>Existing</a:t>
                      </a:r>
                    </a:p>
                    <a:p>
                      <a:pPr marL="0" marR="0" algn="just">
                        <a:spcBef>
                          <a:spcPts val="0"/>
                        </a:spcBef>
                        <a:spcAft>
                          <a:spcPts val="0"/>
                        </a:spcAft>
                      </a:pPr>
                      <a:r>
                        <a:rPr lang="en-US" sz="1800">
                          <a:effectLst/>
                        </a:rPr>
                        <a:t>Residential</a:t>
                      </a:r>
                    </a:p>
                    <a:p>
                      <a:pPr marL="0" marR="0" algn="just">
                        <a:spcBef>
                          <a:spcPts val="0"/>
                        </a:spcBef>
                        <a:spcAft>
                          <a:spcPts val="0"/>
                        </a:spcAft>
                      </a:pPr>
                      <a:r>
                        <a:rPr lang="en-US" sz="1800">
                          <a:effectLst/>
                        </a:rPr>
                        <a:t>Commercial</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a:effectLst/>
                        </a:rPr>
                        <a:t>2019</a:t>
                      </a:r>
                      <a:endParaRPr lang="en-US" sz="1800">
                        <a:effectLst/>
                      </a:endParaRPr>
                    </a:p>
                    <a:p>
                      <a:pPr marL="0" marR="0" algn="ctr">
                        <a:spcBef>
                          <a:spcPts val="0"/>
                        </a:spcBef>
                        <a:spcAft>
                          <a:spcPts val="0"/>
                        </a:spcAft>
                      </a:pPr>
                      <a:r>
                        <a:rPr lang="en-US" sz="1800">
                          <a:effectLst/>
                        </a:rPr>
                        <a:t>$ 5.50</a:t>
                      </a:r>
                    </a:p>
                    <a:p>
                      <a:pPr marL="0" marR="0" algn="ctr">
                        <a:spcBef>
                          <a:spcPts val="0"/>
                        </a:spcBef>
                        <a:spcAft>
                          <a:spcPts val="0"/>
                        </a:spcAft>
                      </a:pPr>
                      <a:r>
                        <a:rPr lang="en-US" sz="1800">
                          <a:effectLst/>
                        </a:rPr>
                        <a:t>$ 6.88</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dirty="0">
                          <a:effectLst/>
                        </a:rPr>
                        <a:t>2019</a:t>
                      </a:r>
                      <a:endParaRPr lang="en-US" sz="1800" dirty="0">
                        <a:effectLst/>
                      </a:endParaRPr>
                    </a:p>
                    <a:p>
                      <a:pPr marL="0" marR="0" algn="ctr">
                        <a:spcBef>
                          <a:spcPts val="0"/>
                        </a:spcBef>
                        <a:spcAft>
                          <a:spcPts val="0"/>
                        </a:spcAft>
                      </a:pPr>
                      <a:r>
                        <a:rPr lang="en-US" sz="1800" dirty="0">
                          <a:effectLst/>
                        </a:rPr>
                        <a:t>$ 5.50</a:t>
                      </a:r>
                    </a:p>
                    <a:p>
                      <a:pPr marL="0" marR="0" algn="ctr">
                        <a:spcBef>
                          <a:spcPts val="0"/>
                        </a:spcBef>
                        <a:spcAft>
                          <a:spcPts val="0"/>
                        </a:spcAft>
                      </a:pPr>
                      <a:r>
                        <a:rPr lang="en-US" sz="1800" dirty="0">
                          <a:effectLst/>
                        </a:rPr>
                        <a:t>$ 6.88</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523094047"/>
                  </a:ext>
                </a:extLst>
              </a:tr>
              <a:tr h="849086">
                <a:tc>
                  <a:txBody>
                    <a:bodyPr/>
                    <a:lstStyle/>
                    <a:p>
                      <a:pPr marL="0" marR="0" algn="just">
                        <a:spcBef>
                          <a:spcPts val="0"/>
                        </a:spcBef>
                        <a:spcAft>
                          <a:spcPts val="0"/>
                        </a:spcAft>
                      </a:pPr>
                      <a:r>
                        <a:rPr lang="en-US" sz="1800">
                          <a:effectLst/>
                        </a:rPr>
                        <a:t>YR2022-2024</a:t>
                      </a:r>
                    </a:p>
                    <a:p>
                      <a:pPr marL="0" marR="0" algn="just">
                        <a:spcBef>
                          <a:spcPts val="0"/>
                        </a:spcBef>
                        <a:spcAft>
                          <a:spcPts val="0"/>
                        </a:spcAft>
                      </a:pPr>
                      <a:r>
                        <a:rPr lang="en-US" sz="1800">
                          <a:effectLst/>
                        </a:rPr>
                        <a:t>Residential</a:t>
                      </a:r>
                    </a:p>
                    <a:p>
                      <a:pPr marL="0" marR="0" algn="just">
                        <a:spcBef>
                          <a:spcPts val="0"/>
                        </a:spcBef>
                        <a:spcAft>
                          <a:spcPts val="0"/>
                        </a:spcAft>
                      </a:pPr>
                      <a:r>
                        <a:rPr lang="en-US" sz="1800">
                          <a:effectLst/>
                        </a:rPr>
                        <a:t>Commercial</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a:effectLst/>
                          <a:latin typeface="Times New Roman" panose="02020603050405020304" pitchFamily="18" charset="0"/>
                          <a:ea typeface="Calibri" panose="020F0502020204030204" pitchFamily="34" charset="0"/>
                        </a:rPr>
                        <a:t>2022</a:t>
                      </a:r>
                      <a:endParaRPr lang="en-US" sz="180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$ 6.93</a:t>
                      </a: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$ 8.67</a:t>
                      </a:r>
                    </a:p>
                  </a:txBody>
                  <a:tcPr marL="68580" marR="68580" marT="0" marB="0" anchor="ctr"/>
                </a:tc>
                <a:tc>
                  <a:txBody>
                    <a:bodyPr/>
                    <a:lstStyle/>
                    <a:p>
                      <a:pPr marL="0" marR="0" algn="ctr">
                        <a:spcBef>
                          <a:spcPts val="0"/>
                        </a:spcBef>
                        <a:spcAft>
                          <a:spcPts val="0"/>
                        </a:spcAft>
                      </a:pPr>
                      <a:r>
                        <a:rPr lang="en-US" sz="1800" u="sng">
                          <a:effectLst/>
                          <a:latin typeface="Times New Roman" panose="02020603050405020304" pitchFamily="18" charset="0"/>
                          <a:ea typeface="Calibri" panose="020F0502020204030204" pitchFamily="34" charset="0"/>
                        </a:rPr>
                        <a:t>2022</a:t>
                      </a:r>
                      <a:endParaRPr lang="en-US" sz="180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$ 6.93</a:t>
                      </a: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$ 8.67</a:t>
                      </a:r>
                    </a:p>
                  </a:txBody>
                  <a:tcPr marL="68580" marR="68580" marT="0" marB="0" anchor="ctr"/>
                </a:tc>
                <a:extLst>
                  <a:ext uri="{0D108BD9-81ED-4DB2-BD59-A6C34878D82A}">
                    <a16:rowId xmlns:a16="http://schemas.microsoft.com/office/drawing/2014/main" val="2509193576"/>
                  </a:ext>
                </a:extLst>
              </a:tr>
              <a:tr h="849086">
                <a:tc>
                  <a:txBody>
                    <a:bodyPr/>
                    <a:lstStyle/>
                    <a:p>
                      <a:pPr marL="0" marR="0" algn="just">
                        <a:spcBef>
                          <a:spcPts val="0"/>
                        </a:spcBef>
                        <a:spcAft>
                          <a:spcPts val="0"/>
                        </a:spcAft>
                      </a:pPr>
                      <a:r>
                        <a:rPr lang="en-US" sz="1800">
                          <a:effectLst/>
                        </a:rPr>
                        <a:t>YR2025-2027</a:t>
                      </a:r>
                    </a:p>
                    <a:p>
                      <a:pPr marL="0" marR="0" algn="just">
                        <a:spcBef>
                          <a:spcPts val="0"/>
                        </a:spcBef>
                        <a:spcAft>
                          <a:spcPts val="0"/>
                        </a:spcAft>
                      </a:pPr>
                      <a:r>
                        <a:rPr lang="en-US" sz="1800">
                          <a:effectLst/>
                        </a:rPr>
                        <a:t>Residential</a:t>
                      </a:r>
                    </a:p>
                    <a:p>
                      <a:pPr marL="0" marR="0" algn="just">
                        <a:spcBef>
                          <a:spcPts val="0"/>
                        </a:spcBef>
                        <a:spcAft>
                          <a:spcPts val="0"/>
                        </a:spcAft>
                      </a:pPr>
                      <a:r>
                        <a:rPr lang="en-US" sz="1800">
                          <a:effectLst/>
                        </a:rPr>
                        <a:t>Commercial</a:t>
                      </a:r>
                      <a:endParaRPr lang="en-US" sz="1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a:effectLst/>
                          <a:latin typeface="Times New Roman" panose="02020603050405020304" pitchFamily="18" charset="0"/>
                          <a:ea typeface="Calibri" panose="020F0502020204030204" pitchFamily="34" charset="0"/>
                        </a:rPr>
                        <a:t>2025</a:t>
                      </a:r>
                      <a:endParaRPr lang="en-US" sz="180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$ 7.42</a:t>
                      </a: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$ 9.28</a:t>
                      </a:r>
                    </a:p>
                  </a:txBody>
                  <a:tcPr marL="68580" marR="68580" marT="0" marB="0" anchor="ctr"/>
                </a:tc>
                <a:tc>
                  <a:txBody>
                    <a:bodyPr/>
                    <a:lstStyle/>
                    <a:p>
                      <a:pPr marL="0" marR="0" algn="ctr">
                        <a:spcBef>
                          <a:spcPts val="0"/>
                        </a:spcBef>
                        <a:spcAft>
                          <a:spcPts val="0"/>
                        </a:spcAft>
                      </a:pPr>
                      <a:r>
                        <a:rPr lang="en-US" sz="1800" u="sng">
                          <a:effectLst/>
                          <a:latin typeface="Times New Roman" panose="02020603050405020304" pitchFamily="18" charset="0"/>
                          <a:ea typeface="Calibri" panose="020F0502020204030204" pitchFamily="34" charset="0"/>
                        </a:rPr>
                        <a:t>2025</a:t>
                      </a:r>
                      <a:endParaRPr lang="en-US" sz="180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$ 8.66</a:t>
                      </a: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$ 10.84</a:t>
                      </a:r>
                    </a:p>
                  </a:txBody>
                  <a:tcPr marL="68580" marR="68580" marT="0" marB="0" anchor="ctr"/>
                </a:tc>
                <a:extLst>
                  <a:ext uri="{0D108BD9-81ED-4DB2-BD59-A6C34878D82A}">
                    <a16:rowId xmlns:a16="http://schemas.microsoft.com/office/drawing/2014/main" val="550766646"/>
                  </a:ext>
                </a:extLst>
              </a:tr>
              <a:tr h="772885">
                <a:tc>
                  <a:txBody>
                    <a:bodyPr/>
                    <a:lstStyle/>
                    <a:p>
                      <a:pPr marL="0" marR="0" algn="just">
                        <a:spcBef>
                          <a:spcPts val="0"/>
                        </a:spcBef>
                        <a:spcAft>
                          <a:spcPts val="0"/>
                        </a:spcAft>
                      </a:pPr>
                      <a:r>
                        <a:rPr lang="en-US" sz="1800" dirty="0">
                          <a:effectLst/>
                        </a:rPr>
                        <a:t>YR2028-2030</a:t>
                      </a:r>
                    </a:p>
                    <a:p>
                      <a:pPr marL="0" marR="0" algn="just">
                        <a:spcBef>
                          <a:spcPts val="0"/>
                        </a:spcBef>
                        <a:spcAft>
                          <a:spcPts val="0"/>
                        </a:spcAft>
                      </a:pPr>
                      <a:r>
                        <a:rPr lang="en-US" sz="1800" dirty="0">
                          <a:effectLst/>
                        </a:rPr>
                        <a:t>Residential</a:t>
                      </a:r>
                    </a:p>
                    <a:p>
                      <a:pPr marL="0" marR="0" algn="just">
                        <a:spcBef>
                          <a:spcPts val="0"/>
                        </a:spcBef>
                        <a:spcAft>
                          <a:spcPts val="0"/>
                        </a:spcAft>
                      </a:pPr>
                      <a:r>
                        <a:rPr lang="en-US" sz="1800" dirty="0">
                          <a:effectLst/>
                        </a:rPr>
                        <a:t>Commercial</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a:effectLst/>
                          <a:latin typeface="Times New Roman" panose="02020603050405020304" pitchFamily="18" charset="0"/>
                          <a:ea typeface="Calibri" panose="020F0502020204030204" pitchFamily="34" charset="0"/>
                        </a:rPr>
                        <a:t>2028</a:t>
                      </a:r>
                      <a:endParaRPr lang="en-US" sz="180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$ 7.79</a:t>
                      </a:r>
                    </a:p>
                    <a:p>
                      <a:pPr marL="0" marR="0" algn="ctr">
                        <a:spcBef>
                          <a:spcPts val="0"/>
                        </a:spcBef>
                        <a:spcAft>
                          <a:spcPts val="0"/>
                        </a:spcAft>
                      </a:pPr>
                      <a:r>
                        <a:rPr lang="en-US" sz="1800">
                          <a:effectLst/>
                          <a:latin typeface="Times New Roman" panose="02020603050405020304" pitchFamily="18" charset="0"/>
                          <a:ea typeface="Calibri" panose="020F0502020204030204" pitchFamily="34" charset="0"/>
                        </a:rPr>
                        <a:t>$ 9.74</a:t>
                      </a:r>
                    </a:p>
                  </a:txBody>
                  <a:tcPr marL="68580" marR="68580" marT="0" marB="0" anchor="ctr"/>
                </a:tc>
                <a:tc>
                  <a:txBody>
                    <a:bodyPr/>
                    <a:lstStyle/>
                    <a:p>
                      <a:pPr marL="0" marR="0" algn="ctr">
                        <a:spcBef>
                          <a:spcPts val="0"/>
                        </a:spcBef>
                        <a:spcAft>
                          <a:spcPts val="0"/>
                        </a:spcAft>
                      </a:pPr>
                      <a:r>
                        <a:rPr lang="en-US" sz="1800" u="sng" dirty="0">
                          <a:effectLst/>
                          <a:latin typeface="Times New Roman" panose="02020603050405020304" pitchFamily="18" charset="0"/>
                          <a:ea typeface="Calibri" panose="020F0502020204030204" pitchFamily="34" charset="0"/>
                        </a:rPr>
                        <a:t>2028</a:t>
                      </a:r>
                      <a:endParaRPr lang="en-US" sz="18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$ 8.92</a:t>
                      </a:r>
                    </a:p>
                    <a:p>
                      <a:pPr marL="0" marR="0" algn="ctr">
                        <a:spcBef>
                          <a:spcPts val="0"/>
                        </a:spcBef>
                        <a:spcAft>
                          <a:spcPts val="0"/>
                        </a:spcAft>
                      </a:pPr>
                      <a:r>
                        <a:rPr lang="en-US" sz="1800" dirty="0">
                          <a:effectLst/>
                          <a:latin typeface="Times New Roman" panose="02020603050405020304" pitchFamily="18" charset="0"/>
                          <a:ea typeface="Calibri" panose="020F0502020204030204" pitchFamily="34" charset="0"/>
                        </a:rPr>
                        <a:t>$ 11.16</a:t>
                      </a:r>
                    </a:p>
                  </a:txBody>
                  <a:tcPr marL="68580" marR="68580" marT="0" marB="0" anchor="ctr"/>
                </a:tc>
                <a:extLst>
                  <a:ext uri="{0D108BD9-81ED-4DB2-BD59-A6C34878D82A}">
                    <a16:rowId xmlns:a16="http://schemas.microsoft.com/office/drawing/2014/main" val="3794440311"/>
                  </a:ext>
                </a:extLst>
              </a:tr>
            </a:tbl>
          </a:graphicData>
        </a:graphic>
      </p:graphicFrame>
      <p:sp>
        <p:nvSpPr>
          <p:cNvPr id="4" name="Slide Number Placeholder 3">
            <a:extLst>
              <a:ext uri="{FF2B5EF4-FFF2-40B4-BE49-F238E27FC236}">
                <a16:creationId xmlns:a16="http://schemas.microsoft.com/office/drawing/2014/main" id="{954E47DD-1126-4F68-A057-5277FBF3B54A}"/>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17</a:t>
            </a:fld>
            <a:endParaRPr lang="en-US">
              <a:solidFill>
                <a:prstClr val="white">
                  <a:tint val="75000"/>
                </a:prstClr>
              </a:solidFill>
            </a:endParaRPr>
          </a:p>
        </p:txBody>
      </p:sp>
    </p:spTree>
    <p:extLst>
      <p:ext uri="{BB962C8B-B14F-4D97-AF65-F5344CB8AC3E}">
        <p14:creationId xmlns:p14="http://schemas.microsoft.com/office/powerpoint/2010/main" val="411115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Flat Rate and Septage Fees</a:t>
            </a:r>
          </a:p>
        </p:txBody>
      </p:sp>
      <p:sp>
        <p:nvSpPr>
          <p:cNvPr id="3" name="Content Placeholder 2"/>
          <p:cNvSpPr>
            <a:spLocks noGrp="1"/>
          </p:cNvSpPr>
          <p:nvPr>
            <p:ph idx="1"/>
          </p:nvPr>
        </p:nvSpPr>
        <p:spPr/>
        <p:txBody>
          <a:bodyPr/>
          <a:lstStyle/>
          <a:p>
            <a:r>
              <a:rPr lang="en-US" dirty="0"/>
              <a:t>Increase flat rate and septage fees by the same percentages as user rates</a:t>
            </a:r>
          </a:p>
        </p:txBody>
      </p:sp>
      <p:sp>
        <p:nvSpPr>
          <p:cNvPr id="4" name="Slide Number Placeholder 3">
            <a:extLst>
              <a:ext uri="{FF2B5EF4-FFF2-40B4-BE49-F238E27FC236}">
                <a16:creationId xmlns:a16="http://schemas.microsoft.com/office/drawing/2014/main" id="{78E0CA5C-FE0C-4EB7-B7AA-F81829A20E26}"/>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18</a:t>
            </a:fld>
            <a:endParaRPr lang="en-US">
              <a:solidFill>
                <a:prstClr val="white">
                  <a:tint val="75000"/>
                </a:prstClr>
              </a:solidFill>
            </a:endParaRPr>
          </a:p>
        </p:txBody>
      </p:sp>
    </p:spTree>
    <p:extLst>
      <p:ext uri="{BB962C8B-B14F-4D97-AF65-F5344CB8AC3E}">
        <p14:creationId xmlns:p14="http://schemas.microsoft.com/office/powerpoint/2010/main" val="2755401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Flat Rate and Septage Fees</a:t>
            </a:r>
          </a:p>
        </p:txBody>
      </p:sp>
      <p:graphicFrame>
        <p:nvGraphicFramePr>
          <p:cNvPr id="4" name="Content Placeholder 7">
            <a:extLst>
              <a:ext uri="{FF2B5EF4-FFF2-40B4-BE49-F238E27FC236}">
                <a16:creationId xmlns:a16="http://schemas.microsoft.com/office/drawing/2014/main" id="{26E028C2-1D50-4804-B563-3BD78BB8D51C}"/>
              </a:ext>
            </a:extLst>
          </p:cNvPr>
          <p:cNvGraphicFramePr>
            <a:graphicFrameLocks/>
          </p:cNvGraphicFramePr>
          <p:nvPr>
            <p:extLst>
              <p:ext uri="{D42A27DB-BD31-4B8C-83A1-F6EECF244321}">
                <p14:modId xmlns:p14="http://schemas.microsoft.com/office/powerpoint/2010/main" val="1235289071"/>
              </p:ext>
            </p:extLst>
          </p:nvPr>
        </p:nvGraphicFramePr>
        <p:xfrm>
          <a:off x="990600" y="1600200"/>
          <a:ext cx="6646061" cy="3962401"/>
        </p:xfrm>
        <a:graphic>
          <a:graphicData uri="http://schemas.openxmlformats.org/drawingml/2006/table">
            <a:tbl>
              <a:tblPr firstRow="1" firstCol="1" bandRow="1">
                <a:tableStyleId>{5C22544A-7EE6-4342-B048-85BDC9FD1C3A}</a:tableStyleId>
              </a:tblPr>
              <a:tblGrid>
                <a:gridCol w="2279185">
                  <a:extLst>
                    <a:ext uri="{9D8B030D-6E8A-4147-A177-3AD203B41FA5}">
                      <a16:colId xmlns:a16="http://schemas.microsoft.com/office/drawing/2014/main" val="1095159763"/>
                    </a:ext>
                  </a:extLst>
                </a:gridCol>
                <a:gridCol w="2184377">
                  <a:extLst>
                    <a:ext uri="{9D8B030D-6E8A-4147-A177-3AD203B41FA5}">
                      <a16:colId xmlns:a16="http://schemas.microsoft.com/office/drawing/2014/main" val="190789002"/>
                    </a:ext>
                  </a:extLst>
                </a:gridCol>
                <a:gridCol w="2182499">
                  <a:extLst>
                    <a:ext uri="{9D8B030D-6E8A-4147-A177-3AD203B41FA5}">
                      <a16:colId xmlns:a16="http://schemas.microsoft.com/office/drawing/2014/main" val="2934572714"/>
                    </a:ext>
                  </a:extLst>
                </a:gridCol>
              </a:tblGrid>
              <a:tr h="566057">
                <a:tc>
                  <a:txBody>
                    <a:bodyPr/>
                    <a:lstStyle/>
                    <a:p>
                      <a:pPr marL="0" marR="0" algn="ctr">
                        <a:spcBef>
                          <a:spcPts val="0"/>
                        </a:spcBef>
                        <a:spcAft>
                          <a:spcPts val="0"/>
                        </a:spcAft>
                      </a:pPr>
                      <a:r>
                        <a:rPr lang="en-US" sz="1800" dirty="0">
                          <a:effectLst/>
                        </a:rPr>
                        <a:t>Year / Type</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ea typeface="Calibri" panose="020F0502020204030204" pitchFamily="34" charset="0"/>
                        </a:rPr>
                        <a:t>2021 Model </a:t>
                      </a:r>
                      <a:r>
                        <a:rPr lang="en-US" sz="1800" b="1" dirty="0">
                          <a:solidFill>
                            <a:schemeClr val="accent6"/>
                          </a:solidFill>
                          <a:effectLst/>
                          <a:latin typeface="Times New Roman" panose="02020603050405020304" pitchFamily="18" charset="0"/>
                          <a:ea typeface="Calibri" panose="020F0502020204030204" pitchFamily="34" charset="0"/>
                        </a:rPr>
                        <a:t>with</a:t>
                      </a:r>
                      <a:r>
                        <a:rPr lang="en-US" sz="1800" b="1" dirty="0">
                          <a:effectLst/>
                          <a:latin typeface="Times New Roman" panose="02020603050405020304" pitchFamily="18" charset="0"/>
                          <a:ea typeface="Calibri" panose="020F0502020204030204" pitchFamily="34" charset="0"/>
                        </a:rPr>
                        <a:t> 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ea typeface="Calibri" panose="020F0502020204030204" pitchFamily="34" charset="0"/>
                        </a:rPr>
                        <a:t>2021 Model </a:t>
                      </a:r>
                      <a:r>
                        <a:rPr lang="en-US" sz="1800" b="1" dirty="0">
                          <a:solidFill>
                            <a:schemeClr val="accent6"/>
                          </a:solidFill>
                          <a:effectLst/>
                          <a:latin typeface="Times New Roman" panose="02020603050405020304" pitchFamily="18" charset="0"/>
                          <a:ea typeface="Calibri" panose="020F0502020204030204" pitchFamily="34" charset="0"/>
                        </a:rPr>
                        <a:t>without</a:t>
                      </a:r>
                      <a:r>
                        <a:rPr lang="en-US" sz="1800" b="1" dirty="0">
                          <a:effectLst/>
                          <a:latin typeface="Times New Roman" panose="02020603050405020304" pitchFamily="18" charset="0"/>
                          <a:ea typeface="Calibri" panose="020F0502020204030204" pitchFamily="34" charset="0"/>
                        </a:rPr>
                        <a:t> General Fund</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136438611"/>
                  </a:ext>
                </a:extLst>
              </a:tr>
              <a:tr h="849086">
                <a:tc>
                  <a:txBody>
                    <a:bodyPr/>
                    <a:lstStyle/>
                    <a:p>
                      <a:pPr marL="0" marR="0" algn="just">
                        <a:spcBef>
                          <a:spcPts val="0"/>
                        </a:spcBef>
                        <a:spcAft>
                          <a:spcPts val="0"/>
                        </a:spcAft>
                      </a:pPr>
                      <a:r>
                        <a:rPr lang="en-US" sz="1800" dirty="0">
                          <a:effectLst/>
                        </a:rPr>
                        <a:t>Existing</a:t>
                      </a:r>
                    </a:p>
                    <a:p>
                      <a:pPr marL="0" marR="0" algn="just">
                        <a:spcBef>
                          <a:spcPts val="0"/>
                        </a:spcBef>
                        <a:spcAft>
                          <a:spcPts val="0"/>
                        </a:spcAft>
                      </a:pPr>
                      <a:r>
                        <a:rPr lang="en-US" sz="1800" dirty="0">
                          <a:effectLst/>
                        </a:rPr>
                        <a:t>Flat Rate</a:t>
                      </a:r>
                    </a:p>
                    <a:p>
                      <a:pPr marL="0" marR="0" algn="just">
                        <a:spcBef>
                          <a:spcPts val="0"/>
                        </a:spcBef>
                        <a:spcAft>
                          <a:spcPts val="0"/>
                        </a:spcAft>
                      </a:pPr>
                      <a:r>
                        <a:rPr lang="en-US" sz="1800" dirty="0">
                          <a:effectLst/>
                        </a:rPr>
                        <a:t>Septage</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$ 93.54 per Quarter</a:t>
                      </a:r>
                    </a:p>
                    <a:p>
                      <a:pPr marL="0" marR="0" algn="ctr">
                        <a:spcBef>
                          <a:spcPts val="0"/>
                        </a:spcBef>
                        <a:spcAft>
                          <a:spcPts val="0"/>
                        </a:spcAft>
                      </a:pPr>
                      <a:r>
                        <a:rPr lang="en-US" sz="1800" dirty="0">
                          <a:effectLst/>
                        </a:rPr>
                        <a:t>$ 87.50 per 1,000 gal</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$ 93.54 per Quarter</a:t>
                      </a:r>
                    </a:p>
                    <a:p>
                      <a:pPr marL="0" marR="0" algn="ctr">
                        <a:spcBef>
                          <a:spcPts val="0"/>
                        </a:spcBef>
                        <a:spcAft>
                          <a:spcPts val="0"/>
                        </a:spcAft>
                      </a:pPr>
                      <a:r>
                        <a:rPr lang="en-US" sz="1800" dirty="0">
                          <a:effectLst/>
                        </a:rPr>
                        <a:t>$ 87.50 per 1,000 gal </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293405112"/>
                  </a:ext>
                </a:extLst>
              </a:tr>
              <a:tr h="849086">
                <a:tc>
                  <a:txBody>
                    <a:bodyPr/>
                    <a:lstStyle/>
                    <a:p>
                      <a:pPr marL="0" marR="0" algn="just">
                        <a:spcBef>
                          <a:spcPts val="0"/>
                        </a:spcBef>
                        <a:spcAft>
                          <a:spcPts val="0"/>
                        </a:spcAft>
                      </a:pPr>
                      <a:r>
                        <a:rPr lang="en-US" sz="1800" dirty="0">
                          <a:effectLst/>
                        </a:rPr>
                        <a:t>YR2022-2024</a:t>
                      </a:r>
                    </a:p>
                    <a:p>
                      <a:pPr marL="0" marR="0" algn="just">
                        <a:spcBef>
                          <a:spcPts val="0"/>
                        </a:spcBef>
                        <a:spcAft>
                          <a:spcPts val="0"/>
                        </a:spcAft>
                      </a:pPr>
                      <a:r>
                        <a:rPr lang="en-US" sz="1800" dirty="0">
                          <a:effectLst/>
                        </a:rPr>
                        <a:t>Flat Rate</a:t>
                      </a:r>
                    </a:p>
                    <a:p>
                      <a:pPr marL="0" marR="0" algn="just">
                        <a:spcBef>
                          <a:spcPts val="0"/>
                        </a:spcBef>
                        <a:spcAft>
                          <a:spcPts val="0"/>
                        </a:spcAft>
                      </a:pPr>
                      <a:r>
                        <a:rPr lang="en-US" sz="1800" dirty="0">
                          <a:effectLst/>
                        </a:rPr>
                        <a:t>Septage</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dirty="0">
                          <a:effectLst/>
                        </a:rPr>
                        <a:t>2022</a:t>
                      </a:r>
                      <a:endParaRPr lang="en-US" sz="1800" dirty="0">
                        <a:effectLst/>
                      </a:endParaRPr>
                    </a:p>
                    <a:p>
                      <a:pPr marL="0" marR="0" algn="ctr">
                        <a:spcBef>
                          <a:spcPts val="0"/>
                        </a:spcBef>
                        <a:spcAft>
                          <a:spcPts val="0"/>
                        </a:spcAft>
                      </a:pPr>
                      <a:r>
                        <a:rPr lang="en-US" sz="1800">
                          <a:effectLst/>
                        </a:rPr>
                        <a:t>$ 117.86</a:t>
                      </a:r>
                      <a:endParaRPr lang="en-US" sz="1800" dirty="0">
                        <a:effectLst/>
                      </a:endParaRPr>
                    </a:p>
                    <a:p>
                      <a:pPr marL="0" marR="0" algn="ctr">
                        <a:spcBef>
                          <a:spcPts val="0"/>
                        </a:spcBef>
                        <a:spcAft>
                          <a:spcPts val="0"/>
                        </a:spcAft>
                      </a:pPr>
                      <a:r>
                        <a:rPr lang="en-US" sz="1800">
                          <a:effectLst/>
                        </a:rPr>
                        <a:t>$ 110.25</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u="sng" dirty="0">
                          <a:effectLst/>
                        </a:rPr>
                        <a:t>2022</a:t>
                      </a:r>
                      <a:endParaRPr lang="en-US" sz="1800" dirty="0">
                        <a:effectLst/>
                      </a:endParaRPr>
                    </a:p>
                    <a:p>
                      <a:pPr marL="0" marR="0" algn="ctr">
                        <a:spcBef>
                          <a:spcPts val="0"/>
                        </a:spcBef>
                        <a:spcAft>
                          <a:spcPts val="0"/>
                        </a:spcAft>
                      </a:pPr>
                      <a:r>
                        <a:rPr lang="en-US" sz="1800" dirty="0">
                          <a:effectLst/>
                        </a:rPr>
                        <a:t>$ 117.86</a:t>
                      </a:r>
                    </a:p>
                    <a:p>
                      <a:pPr marL="0" marR="0" algn="ctr">
                        <a:spcBef>
                          <a:spcPts val="0"/>
                        </a:spcBef>
                        <a:spcAft>
                          <a:spcPts val="0"/>
                        </a:spcAft>
                      </a:pPr>
                      <a:r>
                        <a:rPr lang="en-US" sz="1800" dirty="0">
                          <a:effectLst/>
                        </a:rPr>
                        <a:t>$ 110.25</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223372699"/>
                  </a:ext>
                </a:extLst>
              </a:tr>
              <a:tr h="849086">
                <a:tc>
                  <a:txBody>
                    <a:bodyPr/>
                    <a:lstStyle/>
                    <a:p>
                      <a:pPr marL="0" marR="0" algn="just">
                        <a:spcBef>
                          <a:spcPts val="0"/>
                        </a:spcBef>
                        <a:spcAft>
                          <a:spcPts val="0"/>
                        </a:spcAft>
                      </a:pPr>
                      <a:r>
                        <a:rPr lang="en-US" sz="1800" dirty="0">
                          <a:effectLst/>
                        </a:rPr>
                        <a:t>YR2025-2027</a:t>
                      </a:r>
                    </a:p>
                    <a:p>
                      <a:pPr marL="0" marR="0" algn="just">
                        <a:spcBef>
                          <a:spcPts val="0"/>
                        </a:spcBef>
                        <a:spcAft>
                          <a:spcPts val="0"/>
                        </a:spcAft>
                      </a:pPr>
                      <a:r>
                        <a:rPr lang="en-US" sz="1800" dirty="0">
                          <a:effectLst/>
                        </a:rPr>
                        <a:t>Flat Rate</a:t>
                      </a:r>
                    </a:p>
                    <a:p>
                      <a:pPr marL="0" marR="0" algn="just">
                        <a:spcBef>
                          <a:spcPts val="0"/>
                        </a:spcBef>
                        <a:spcAft>
                          <a:spcPts val="0"/>
                        </a:spcAft>
                      </a:pPr>
                      <a:r>
                        <a:rPr lang="en-US" sz="1800" dirty="0">
                          <a:effectLst/>
                        </a:rPr>
                        <a:t>Septage</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dirty="0">
                          <a:effectLst/>
                        </a:rPr>
                        <a:t> </a:t>
                      </a:r>
                      <a:r>
                        <a:rPr lang="en-US" sz="1800" u="sng" dirty="0">
                          <a:effectLst/>
                        </a:rPr>
                        <a:t>2025</a:t>
                      </a:r>
                      <a:endParaRPr lang="en-US" sz="1800" dirty="0">
                        <a:effectLst/>
                      </a:endParaRPr>
                    </a:p>
                    <a:p>
                      <a:pPr marL="0" marR="0" algn="ctr">
                        <a:spcBef>
                          <a:spcPts val="0"/>
                        </a:spcBef>
                        <a:spcAft>
                          <a:spcPts val="0"/>
                        </a:spcAft>
                      </a:pPr>
                      <a:r>
                        <a:rPr lang="en-US" sz="1800" dirty="0">
                          <a:effectLst/>
                        </a:rPr>
                        <a:t>$ 126.11</a:t>
                      </a:r>
                    </a:p>
                    <a:p>
                      <a:pPr marL="0" marR="0" algn="ctr">
                        <a:spcBef>
                          <a:spcPts val="0"/>
                        </a:spcBef>
                        <a:spcAft>
                          <a:spcPts val="0"/>
                        </a:spcAft>
                      </a:pPr>
                      <a:r>
                        <a:rPr lang="en-US" sz="1800" dirty="0">
                          <a:effectLst/>
                        </a:rPr>
                        <a:t>$ 117.97</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u="sng" dirty="0">
                          <a:effectLst/>
                        </a:rPr>
                        <a:t>2025</a:t>
                      </a:r>
                      <a:endParaRPr lang="en-US" sz="1800" dirty="0">
                        <a:effectLst/>
                      </a:endParaRPr>
                    </a:p>
                    <a:p>
                      <a:pPr marL="0" marR="0" algn="ctr">
                        <a:spcBef>
                          <a:spcPts val="0"/>
                        </a:spcBef>
                        <a:spcAft>
                          <a:spcPts val="0"/>
                        </a:spcAft>
                      </a:pPr>
                      <a:r>
                        <a:rPr lang="en-US" sz="1800" dirty="0">
                          <a:effectLst/>
                        </a:rPr>
                        <a:t>$ 147.33</a:t>
                      </a:r>
                    </a:p>
                    <a:p>
                      <a:pPr marL="0" marR="0" algn="ctr">
                        <a:spcBef>
                          <a:spcPts val="0"/>
                        </a:spcBef>
                        <a:spcAft>
                          <a:spcPts val="0"/>
                        </a:spcAft>
                      </a:pPr>
                      <a:r>
                        <a:rPr lang="en-US" sz="1800" dirty="0">
                          <a:effectLst/>
                        </a:rPr>
                        <a:t>$ 137.81</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211438752"/>
                  </a:ext>
                </a:extLst>
              </a:tr>
              <a:tr h="849086">
                <a:tc>
                  <a:txBody>
                    <a:bodyPr/>
                    <a:lstStyle/>
                    <a:p>
                      <a:pPr marL="0" marR="0" algn="just">
                        <a:spcBef>
                          <a:spcPts val="0"/>
                        </a:spcBef>
                        <a:spcAft>
                          <a:spcPts val="0"/>
                        </a:spcAft>
                      </a:pPr>
                      <a:r>
                        <a:rPr lang="en-US" sz="1800" dirty="0">
                          <a:effectLst/>
                        </a:rPr>
                        <a:t>YR2028-2030</a:t>
                      </a:r>
                    </a:p>
                    <a:p>
                      <a:pPr marL="0" marR="0" algn="just">
                        <a:spcBef>
                          <a:spcPts val="0"/>
                        </a:spcBef>
                        <a:spcAft>
                          <a:spcPts val="0"/>
                        </a:spcAft>
                      </a:pPr>
                      <a:r>
                        <a:rPr lang="en-US" sz="1800" dirty="0">
                          <a:effectLst/>
                        </a:rPr>
                        <a:t>Flat Rate</a:t>
                      </a:r>
                    </a:p>
                    <a:p>
                      <a:pPr marL="0" marR="0" algn="just">
                        <a:spcBef>
                          <a:spcPts val="0"/>
                        </a:spcBef>
                        <a:spcAft>
                          <a:spcPts val="0"/>
                        </a:spcAft>
                      </a:pPr>
                      <a:r>
                        <a:rPr lang="en-US" sz="1800" dirty="0">
                          <a:effectLst/>
                        </a:rPr>
                        <a:t>Septage</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800" u="sng" dirty="0">
                          <a:effectLst/>
                        </a:rPr>
                        <a:t>2028</a:t>
                      </a:r>
                      <a:endParaRPr lang="en-US" sz="1800" dirty="0">
                        <a:effectLst/>
                      </a:endParaRPr>
                    </a:p>
                    <a:p>
                      <a:pPr marL="0" marR="0" algn="ctr">
                        <a:spcBef>
                          <a:spcPts val="0"/>
                        </a:spcBef>
                        <a:spcAft>
                          <a:spcPts val="0"/>
                        </a:spcAft>
                      </a:pPr>
                      <a:r>
                        <a:rPr lang="en-US" sz="1800" dirty="0">
                          <a:effectLst/>
                        </a:rPr>
                        <a:t>$ 132.42</a:t>
                      </a:r>
                    </a:p>
                    <a:p>
                      <a:pPr marL="0" marR="0" algn="ctr">
                        <a:spcBef>
                          <a:spcPts val="0"/>
                        </a:spcBef>
                        <a:spcAft>
                          <a:spcPts val="0"/>
                        </a:spcAft>
                      </a:pPr>
                      <a:r>
                        <a:rPr lang="en-US" sz="1800" dirty="0">
                          <a:effectLst/>
                        </a:rPr>
                        <a:t>$ 123.87</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800" u="sng" dirty="0">
                          <a:effectLst/>
                        </a:rPr>
                        <a:t>2028</a:t>
                      </a:r>
                      <a:endParaRPr lang="en-US" sz="1800" dirty="0">
                        <a:effectLst/>
                      </a:endParaRPr>
                    </a:p>
                    <a:p>
                      <a:pPr marL="0" marR="0" algn="ctr">
                        <a:spcBef>
                          <a:spcPts val="0"/>
                        </a:spcBef>
                        <a:spcAft>
                          <a:spcPts val="0"/>
                        </a:spcAft>
                      </a:pPr>
                      <a:r>
                        <a:rPr lang="en-US" sz="1800" dirty="0">
                          <a:effectLst/>
                        </a:rPr>
                        <a:t>$ 151.75</a:t>
                      </a:r>
                    </a:p>
                    <a:p>
                      <a:pPr marL="0" marR="0" algn="ctr">
                        <a:spcBef>
                          <a:spcPts val="0"/>
                        </a:spcBef>
                        <a:spcAft>
                          <a:spcPts val="0"/>
                        </a:spcAft>
                      </a:pPr>
                      <a:r>
                        <a:rPr lang="en-US" sz="1800" dirty="0">
                          <a:effectLst/>
                        </a:rPr>
                        <a:t>$ 141.95</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110684540"/>
                  </a:ext>
                </a:extLst>
              </a:tr>
            </a:tbl>
          </a:graphicData>
        </a:graphic>
      </p:graphicFrame>
      <p:sp>
        <p:nvSpPr>
          <p:cNvPr id="3" name="Slide Number Placeholder 2">
            <a:extLst>
              <a:ext uri="{FF2B5EF4-FFF2-40B4-BE49-F238E27FC236}">
                <a16:creationId xmlns:a16="http://schemas.microsoft.com/office/drawing/2014/main" id="{D12C0FE7-2383-4569-9523-92284992069F}"/>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19</a:t>
            </a:fld>
            <a:endParaRPr lang="en-US">
              <a:solidFill>
                <a:prstClr val="white">
                  <a:tint val="75000"/>
                </a:prstClr>
              </a:solidFill>
            </a:endParaRPr>
          </a:p>
        </p:txBody>
      </p:sp>
    </p:spTree>
    <p:extLst>
      <p:ext uri="{BB962C8B-B14F-4D97-AF65-F5344CB8AC3E}">
        <p14:creationId xmlns:p14="http://schemas.microsoft.com/office/powerpoint/2010/main" val="54212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Water Utilities Department </a:t>
            </a:r>
            <a:br>
              <a:rPr lang="en-US" b="1" dirty="0"/>
            </a:br>
            <a:r>
              <a:rPr lang="en-US" b="1" dirty="0"/>
              <a:t>Mission Statement</a:t>
            </a:r>
          </a:p>
        </p:txBody>
      </p:sp>
      <p:sp>
        <p:nvSpPr>
          <p:cNvPr id="3" name="Content Placeholder 2"/>
          <p:cNvSpPr>
            <a:spLocks noGrp="1"/>
          </p:cNvSpPr>
          <p:nvPr>
            <p:ph idx="1"/>
          </p:nvPr>
        </p:nvSpPr>
        <p:spPr/>
        <p:txBody>
          <a:bodyPr>
            <a:normAutofit/>
          </a:bodyPr>
          <a:lstStyle/>
          <a:p>
            <a:pPr marL="0" indent="0" algn="just">
              <a:buNone/>
            </a:pPr>
            <a:r>
              <a:rPr lang="en-US" dirty="0"/>
              <a:t>To provide exceptional water and sewer services through responsible and creative stewardship of the resources and assets we manage.  To fulfill our responsibility of protecting the environment and the health of our customers.  To strive to improve the quality and efficiency of our service to the community.</a:t>
            </a:r>
            <a:endParaRPr lang="en-US" sz="1600" dirty="0"/>
          </a:p>
        </p:txBody>
      </p:sp>
      <p:sp>
        <p:nvSpPr>
          <p:cNvPr id="4" name="Slide Number Placeholder 3">
            <a:extLst>
              <a:ext uri="{FF2B5EF4-FFF2-40B4-BE49-F238E27FC236}">
                <a16:creationId xmlns:a16="http://schemas.microsoft.com/office/drawing/2014/main" id="{44FA058E-6898-498F-A403-34B2F376895C}"/>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a:t>
            </a:fld>
            <a:endParaRPr lang="en-US">
              <a:solidFill>
                <a:prstClr val="white">
                  <a:tint val="75000"/>
                </a:prstClr>
              </a:solidFill>
            </a:endParaRPr>
          </a:p>
        </p:txBody>
      </p:sp>
    </p:spTree>
    <p:extLst>
      <p:ext uri="{BB962C8B-B14F-4D97-AF65-F5344CB8AC3E}">
        <p14:creationId xmlns:p14="http://schemas.microsoft.com/office/powerpoint/2010/main" val="2386448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Residential Sewer Bill</a:t>
            </a:r>
          </a:p>
        </p:txBody>
      </p:sp>
      <p:sp>
        <p:nvSpPr>
          <p:cNvPr id="3" name="Content Placeholder 2"/>
          <p:cNvSpPr>
            <a:spLocks noGrp="1"/>
          </p:cNvSpPr>
          <p:nvPr>
            <p:ph idx="1"/>
          </p:nvPr>
        </p:nvSpPr>
        <p:spPr/>
        <p:txBody>
          <a:bodyPr>
            <a:normAutofit fontScale="92500" lnSpcReduction="10000"/>
          </a:bodyPr>
          <a:lstStyle/>
          <a:p>
            <a:r>
              <a:rPr lang="en-US" sz="2400" dirty="0"/>
              <a:t>Current Residential Sewer Bill</a:t>
            </a:r>
          </a:p>
          <a:p>
            <a:pPr lvl="1"/>
            <a:r>
              <a:rPr lang="en-US" sz="2400" dirty="0"/>
              <a:t>$334 per year, which equates to:</a:t>
            </a:r>
          </a:p>
          <a:p>
            <a:pPr lvl="2"/>
            <a:r>
              <a:rPr lang="en-US" sz="2000" dirty="0"/>
              <a:t>$84 per Quarter</a:t>
            </a:r>
          </a:p>
          <a:p>
            <a:pPr lvl="2"/>
            <a:r>
              <a:rPr lang="en-US" sz="2000" dirty="0"/>
              <a:t>$28 per Month</a:t>
            </a:r>
          </a:p>
          <a:p>
            <a:r>
              <a:rPr lang="en-US" sz="2400" dirty="0"/>
              <a:t>Proposed Rate Increase in YR2022: 26%</a:t>
            </a:r>
          </a:p>
          <a:p>
            <a:pPr lvl="1"/>
            <a:r>
              <a:rPr lang="en-US" sz="2400" b="1" i="1" dirty="0">
                <a:solidFill>
                  <a:srgbClr val="FFFF00"/>
                </a:solidFill>
              </a:rPr>
              <a:t>Increase</a:t>
            </a:r>
            <a:r>
              <a:rPr lang="en-US" sz="2400" dirty="0">
                <a:solidFill>
                  <a:srgbClr val="FFFF00"/>
                </a:solidFill>
              </a:rPr>
              <a:t> to current annual average residential user bill of $334 is $89, which equates to</a:t>
            </a:r>
          </a:p>
          <a:p>
            <a:pPr lvl="2"/>
            <a:r>
              <a:rPr lang="en-US" sz="2000" dirty="0">
                <a:solidFill>
                  <a:srgbClr val="FFFF00"/>
                </a:solidFill>
              </a:rPr>
              <a:t>An increase of $22 per Quarter</a:t>
            </a:r>
          </a:p>
          <a:p>
            <a:pPr lvl="2"/>
            <a:r>
              <a:rPr lang="en-US" sz="2000" dirty="0">
                <a:solidFill>
                  <a:srgbClr val="FFFF00"/>
                </a:solidFill>
              </a:rPr>
              <a:t>An increase of $7 per Month</a:t>
            </a:r>
          </a:p>
          <a:p>
            <a:pPr lvl="1"/>
            <a:r>
              <a:rPr lang="en-US" sz="2400" dirty="0">
                <a:solidFill>
                  <a:srgbClr val="FFFF00"/>
                </a:solidFill>
              </a:rPr>
              <a:t>Proposed total annual average residential user bill is $423 per year, which equates to:</a:t>
            </a:r>
          </a:p>
          <a:p>
            <a:pPr lvl="2"/>
            <a:r>
              <a:rPr lang="en-US" sz="2000" dirty="0">
                <a:solidFill>
                  <a:srgbClr val="FFFF00"/>
                </a:solidFill>
              </a:rPr>
              <a:t>$106 per Quarter</a:t>
            </a:r>
          </a:p>
          <a:p>
            <a:pPr lvl="2"/>
            <a:r>
              <a:rPr lang="en-US" sz="2000" dirty="0">
                <a:solidFill>
                  <a:srgbClr val="FFFF00"/>
                </a:solidFill>
              </a:rPr>
              <a:t>$35 per Month</a:t>
            </a:r>
          </a:p>
          <a:p>
            <a:pPr lvl="2"/>
            <a:endParaRPr lang="en-US" sz="2000" dirty="0">
              <a:solidFill>
                <a:srgbClr val="FFFF00"/>
              </a:solidFill>
            </a:endParaRPr>
          </a:p>
        </p:txBody>
      </p:sp>
      <p:sp>
        <p:nvSpPr>
          <p:cNvPr id="4" name="Slide Number Placeholder 3">
            <a:extLst>
              <a:ext uri="{FF2B5EF4-FFF2-40B4-BE49-F238E27FC236}">
                <a16:creationId xmlns:a16="http://schemas.microsoft.com/office/drawing/2014/main" id="{890E22C3-C3F8-4693-9E1D-656DC84DD2CD}"/>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20</a:t>
            </a:fld>
            <a:endParaRPr lang="en-US">
              <a:solidFill>
                <a:prstClr val="white">
                  <a:tint val="75000"/>
                </a:prstClr>
              </a:solidFill>
            </a:endParaRPr>
          </a:p>
        </p:txBody>
      </p:sp>
    </p:spTree>
    <p:extLst>
      <p:ext uri="{BB962C8B-B14F-4D97-AF65-F5344CB8AC3E}">
        <p14:creationId xmlns:p14="http://schemas.microsoft.com/office/powerpoint/2010/main" val="1605916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Residential Sewer Bill</a:t>
            </a:r>
          </a:p>
        </p:txBody>
      </p:sp>
      <p:sp>
        <p:nvSpPr>
          <p:cNvPr id="5" name="Text Placeholder 4">
            <a:extLst>
              <a:ext uri="{FF2B5EF4-FFF2-40B4-BE49-F238E27FC236}">
                <a16:creationId xmlns:a16="http://schemas.microsoft.com/office/drawing/2014/main" id="{D69EA43E-1F93-4C20-8C36-2AEB1E94B294}"/>
              </a:ext>
            </a:extLst>
          </p:cNvPr>
          <p:cNvSpPr>
            <a:spLocks noGrp="1"/>
          </p:cNvSpPr>
          <p:nvPr>
            <p:ph type="body" idx="1"/>
          </p:nvPr>
        </p:nvSpPr>
        <p:spPr/>
        <p:txBody>
          <a:bodyPr/>
          <a:lstStyle/>
          <a:p>
            <a:pPr algn="ctr"/>
            <a:r>
              <a:rPr lang="en-US" dirty="0"/>
              <a:t>2025 </a:t>
            </a:r>
            <a:r>
              <a:rPr lang="en-US" dirty="0">
                <a:solidFill>
                  <a:schemeClr val="accent6"/>
                </a:solidFill>
              </a:rPr>
              <a:t>w/</a:t>
            </a:r>
            <a:r>
              <a:rPr lang="en-US" dirty="0"/>
              <a:t> General Fund</a:t>
            </a:r>
          </a:p>
        </p:txBody>
      </p:sp>
      <p:sp>
        <p:nvSpPr>
          <p:cNvPr id="3" name="Content Placeholder 2"/>
          <p:cNvSpPr>
            <a:spLocks noGrp="1"/>
          </p:cNvSpPr>
          <p:nvPr>
            <p:ph sz="half" idx="2"/>
          </p:nvPr>
        </p:nvSpPr>
        <p:spPr/>
        <p:txBody>
          <a:bodyPr>
            <a:normAutofit fontScale="92500" lnSpcReduction="10000"/>
          </a:bodyPr>
          <a:lstStyle/>
          <a:p>
            <a:r>
              <a:rPr lang="en-US" sz="2400" dirty="0"/>
              <a:t>Proposed Rate Increase in YR2025: 7%</a:t>
            </a:r>
            <a:endParaRPr lang="en-US" sz="2000" dirty="0">
              <a:solidFill>
                <a:srgbClr val="FFFF00"/>
              </a:solidFill>
            </a:endParaRPr>
          </a:p>
          <a:p>
            <a:pPr lvl="1"/>
            <a:r>
              <a:rPr lang="en-US" sz="2400" dirty="0">
                <a:solidFill>
                  <a:srgbClr val="FFFF00"/>
                </a:solidFill>
              </a:rPr>
              <a:t>For Average Residential User:</a:t>
            </a:r>
          </a:p>
          <a:p>
            <a:pPr lvl="2"/>
            <a:r>
              <a:rPr lang="en-US" sz="2200" dirty="0">
                <a:solidFill>
                  <a:srgbClr val="FFFF00"/>
                </a:solidFill>
              </a:rPr>
              <a:t>Rate Increase (from 2022 proposed average annual bill of $423) is:</a:t>
            </a:r>
          </a:p>
          <a:p>
            <a:pPr lvl="3"/>
            <a:r>
              <a:rPr lang="en-US" sz="2000" dirty="0">
                <a:solidFill>
                  <a:srgbClr val="FFFF00"/>
                </a:solidFill>
              </a:rPr>
              <a:t>$7 per Quarter or </a:t>
            </a:r>
          </a:p>
          <a:p>
            <a:pPr lvl="3"/>
            <a:r>
              <a:rPr lang="en-US" sz="2000" dirty="0">
                <a:solidFill>
                  <a:srgbClr val="FFFF00"/>
                </a:solidFill>
              </a:rPr>
              <a:t>$2 per Month</a:t>
            </a:r>
          </a:p>
          <a:p>
            <a:pPr lvl="2"/>
            <a:r>
              <a:rPr lang="en-US" sz="2200" dirty="0">
                <a:solidFill>
                  <a:srgbClr val="FFFF00"/>
                </a:solidFill>
              </a:rPr>
              <a:t>Total proposed bill </a:t>
            </a:r>
          </a:p>
          <a:p>
            <a:pPr lvl="3"/>
            <a:r>
              <a:rPr lang="en-US" sz="2000" dirty="0">
                <a:solidFill>
                  <a:srgbClr val="FFFF00"/>
                </a:solidFill>
              </a:rPr>
              <a:t>$452 per year or </a:t>
            </a:r>
          </a:p>
          <a:p>
            <a:pPr lvl="3"/>
            <a:r>
              <a:rPr lang="en-US" sz="2000" dirty="0">
                <a:solidFill>
                  <a:srgbClr val="FFFF00"/>
                </a:solidFill>
              </a:rPr>
              <a:t>$113 per Quarter</a:t>
            </a:r>
          </a:p>
          <a:p>
            <a:pPr lvl="3"/>
            <a:endParaRPr lang="en-US" sz="2000" dirty="0">
              <a:solidFill>
                <a:srgbClr val="FFFF00"/>
              </a:solidFill>
              <a:highlight>
                <a:srgbClr val="00FF00"/>
              </a:highlight>
            </a:endParaRPr>
          </a:p>
        </p:txBody>
      </p:sp>
      <p:sp>
        <p:nvSpPr>
          <p:cNvPr id="6" name="Text Placeholder 5">
            <a:extLst>
              <a:ext uri="{FF2B5EF4-FFF2-40B4-BE49-F238E27FC236}">
                <a16:creationId xmlns:a16="http://schemas.microsoft.com/office/drawing/2014/main" id="{EA450106-B929-4C20-8BA6-86AC964335FD}"/>
              </a:ext>
            </a:extLst>
          </p:cNvPr>
          <p:cNvSpPr>
            <a:spLocks noGrp="1"/>
          </p:cNvSpPr>
          <p:nvPr>
            <p:ph type="body" sz="quarter" idx="3"/>
          </p:nvPr>
        </p:nvSpPr>
        <p:spPr/>
        <p:txBody>
          <a:bodyPr/>
          <a:lstStyle/>
          <a:p>
            <a:r>
              <a:rPr lang="en-US" dirty="0"/>
              <a:t>2025 </a:t>
            </a:r>
            <a:r>
              <a:rPr lang="en-US" dirty="0">
                <a:solidFill>
                  <a:schemeClr val="accent6"/>
                </a:solidFill>
              </a:rPr>
              <a:t>w/o</a:t>
            </a:r>
            <a:r>
              <a:rPr lang="en-US" dirty="0"/>
              <a:t> General Fund</a:t>
            </a:r>
          </a:p>
        </p:txBody>
      </p:sp>
      <p:sp>
        <p:nvSpPr>
          <p:cNvPr id="7" name="Content Placeholder 6">
            <a:extLst>
              <a:ext uri="{FF2B5EF4-FFF2-40B4-BE49-F238E27FC236}">
                <a16:creationId xmlns:a16="http://schemas.microsoft.com/office/drawing/2014/main" id="{2D687070-8D69-4E46-B7BB-54757DF438B8}"/>
              </a:ext>
            </a:extLst>
          </p:cNvPr>
          <p:cNvSpPr>
            <a:spLocks noGrp="1"/>
          </p:cNvSpPr>
          <p:nvPr>
            <p:ph sz="quarter" idx="4"/>
          </p:nvPr>
        </p:nvSpPr>
        <p:spPr/>
        <p:txBody>
          <a:bodyPr>
            <a:normAutofit fontScale="92500" lnSpcReduction="10000"/>
          </a:bodyPr>
          <a:lstStyle/>
          <a:p>
            <a:r>
              <a:rPr lang="en-US" sz="2400" dirty="0"/>
              <a:t>Proposed Rate Increase in YR2025: 25%</a:t>
            </a:r>
          </a:p>
          <a:p>
            <a:pPr lvl="1"/>
            <a:r>
              <a:rPr lang="en-US" sz="2400" dirty="0">
                <a:solidFill>
                  <a:srgbClr val="FFFF00"/>
                </a:solidFill>
              </a:rPr>
              <a:t>For Average Residential User:</a:t>
            </a:r>
          </a:p>
          <a:p>
            <a:pPr lvl="2"/>
            <a:r>
              <a:rPr lang="en-US" sz="2200" dirty="0">
                <a:solidFill>
                  <a:srgbClr val="FFFF00"/>
                </a:solidFill>
              </a:rPr>
              <a:t>Rate Increase (from 2022 proposed average annual bill of $423) is:</a:t>
            </a:r>
          </a:p>
          <a:p>
            <a:pPr lvl="3"/>
            <a:r>
              <a:rPr lang="en-US" sz="2000" dirty="0">
                <a:solidFill>
                  <a:srgbClr val="FFFF00"/>
                </a:solidFill>
              </a:rPr>
              <a:t>$26 per Quarter or</a:t>
            </a:r>
          </a:p>
          <a:p>
            <a:pPr lvl="3"/>
            <a:r>
              <a:rPr lang="en-US" sz="2000" dirty="0">
                <a:solidFill>
                  <a:srgbClr val="FFFF00"/>
                </a:solidFill>
              </a:rPr>
              <a:t>$9 per Month</a:t>
            </a:r>
          </a:p>
          <a:p>
            <a:pPr lvl="2"/>
            <a:r>
              <a:rPr lang="en-US" sz="2200" dirty="0">
                <a:solidFill>
                  <a:srgbClr val="FFFF00"/>
                </a:solidFill>
              </a:rPr>
              <a:t>Total proposed bill</a:t>
            </a:r>
          </a:p>
          <a:p>
            <a:pPr lvl="3"/>
            <a:r>
              <a:rPr lang="en-US" sz="2000" dirty="0">
                <a:solidFill>
                  <a:srgbClr val="FFFF00"/>
                </a:solidFill>
              </a:rPr>
              <a:t>$528 per year</a:t>
            </a:r>
          </a:p>
          <a:p>
            <a:pPr lvl="3"/>
            <a:r>
              <a:rPr lang="en-US" sz="2000" dirty="0">
                <a:solidFill>
                  <a:srgbClr val="FFFF00"/>
                </a:solidFill>
              </a:rPr>
              <a:t>$132 per Quarter</a:t>
            </a:r>
          </a:p>
          <a:p>
            <a:endParaRPr lang="en-US" dirty="0"/>
          </a:p>
        </p:txBody>
      </p:sp>
      <p:sp>
        <p:nvSpPr>
          <p:cNvPr id="4" name="Slide Number Placeholder 3">
            <a:extLst>
              <a:ext uri="{FF2B5EF4-FFF2-40B4-BE49-F238E27FC236}">
                <a16:creationId xmlns:a16="http://schemas.microsoft.com/office/drawing/2014/main" id="{612F3525-AF7C-449F-B0E7-56C6DCC08D2C}"/>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21</a:t>
            </a:fld>
            <a:endParaRPr lang="en-US">
              <a:solidFill>
                <a:prstClr val="white">
                  <a:tint val="75000"/>
                </a:prstClr>
              </a:solidFill>
            </a:endParaRPr>
          </a:p>
        </p:txBody>
      </p:sp>
    </p:spTree>
    <p:extLst>
      <p:ext uri="{BB962C8B-B14F-4D97-AF65-F5344CB8AC3E}">
        <p14:creationId xmlns:p14="http://schemas.microsoft.com/office/powerpoint/2010/main" val="1995044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to Other Communities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1097925"/>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4145480">
                  <a:extLst>
                    <a:ext uri="{9D8B030D-6E8A-4147-A177-3AD203B41FA5}">
                      <a16:colId xmlns:a16="http://schemas.microsoft.com/office/drawing/2014/main" val="20000"/>
                    </a:ext>
                  </a:extLst>
                </a:gridCol>
                <a:gridCol w="4084120">
                  <a:extLst>
                    <a:ext uri="{9D8B030D-6E8A-4147-A177-3AD203B41FA5}">
                      <a16:colId xmlns:a16="http://schemas.microsoft.com/office/drawing/2014/main" val="20001"/>
                    </a:ext>
                  </a:extLst>
                </a:gridCol>
              </a:tblGrid>
              <a:tr h="370840">
                <a:tc>
                  <a:txBody>
                    <a:bodyPr/>
                    <a:lstStyle/>
                    <a:p>
                      <a:pPr algn="ctr"/>
                      <a:r>
                        <a:rPr lang="en-US" dirty="0"/>
                        <a:t>Community</a:t>
                      </a:r>
                    </a:p>
                  </a:txBody>
                  <a:tcPr marL="121920" marR="121920"/>
                </a:tc>
                <a:tc>
                  <a:txBody>
                    <a:bodyPr/>
                    <a:lstStyle/>
                    <a:p>
                      <a:pPr algn="ctr"/>
                      <a:r>
                        <a:rPr lang="en-US" dirty="0"/>
                        <a:t>Average Residential Rate for 125</a:t>
                      </a:r>
                      <a:r>
                        <a:rPr lang="en-US" baseline="0" dirty="0"/>
                        <a:t> GPD</a:t>
                      </a:r>
                      <a:endParaRPr lang="en-US" dirty="0"/>
                    </a:p>
                  </a:txBody>
                  <a:tcPr marL="121920" marR="121920"/>
                </a:tc>
                <a:extLst>
                  <a:ext uri="{0D108BD9-81ED-4DB2-BD59-A6C34878D82A}">
                    <a16:rowId xmlns:a16="http://schemas.microsoft.com/office/drawing/2014/main" val="10000"/>
                  </a:ext>
                </a:extLst>
              </a:tr>
              <a:tr h="370840">
                <a:tc>
                  <a:txBody>
                    <a:bodyPr/>
                    <a:lstStyle/>
                    <a:p>
                      <a:pPr algn="ctr"/>
                      <a:r>
                        <a:rPr lang="en-US" dirty="0"/>
                        <a:t>Milford</a:t>
                      </a:r>
                    </a:p>
                  </a:txBody>
                  <a:tcPr marL="121920" marR="121920"/>
                </a:tc>
                <a:tc>
                  <a:txBody>
                    <a:bodyPr/>
                    <a:lstStyle/>
                    <a:p>
                      <a:pPr algn="ctr"/>
                      <a:r>
                        <a:rPr lang="en-US" dirty="0"/>
                        <a:t>$ </a:t>
                      </a:r>
                      <a:r>
                        <a:rPr lang="en-US" dirty="0">
                          <a:solidFill>
                            <a:schemeClr val="bg1"/>
                          </a:solidFill>
                        </a:rPr>
                        <a:t>423</a:t>
                      </a:r>
                      <a:r>
                        <a:rPr lang="en-US" dirty="0"/>
                        <a:t> (proposed 2022)</a:t>
                      </a:r>
                    </a:p>
                  </a:txBody>
                  <a:tcPr marL="121920" marR="121920"/>
                </a:tc>
                <a:extLst>
                  <a:ext uri="{0D108BD9-81ED-4DB2-BD59-A6C34878D82A}">
                    <a16:rowId xmlns:a16="http://schemas.microsoft.com/office/drawing/2014/main" val="10001"/>
                  </a:ext>
                </a:extLst>
              </a:tr>
              <a:tr h="370840">
                <a:tc>
                  <a:txBody>
                    <a:bodyPr/>
                    <a:lstStyle/>
                    <a:p>
                      <a:pPr algn="ctr"/>
                      <a:r>
                        <a:rPr lang="en-US" dirty="0"/>
                        <a:t>Greenville</a:t>
                      </a:r>
                    </a:p>
                  </a:txBody>
                  <a:tcPr marL="121920" marR="121920"/>
                </a:tc>
                <a:tc>
                  <a:txBody>
                    <a:bodyPr/>
                    <a:lstStyle/>
                    <a:p>
                      <a:pPr algn="ctr"/>
                      <a:r>
                        <a:rPr lang="en-US" dirty="0"/>
                        <a:t>$ 1,269</a:t>
                      </a:r>
                    </a:p>
                  </a:txBody>
                  <a:tcPr marL="121920" marR="121920"/>
                </a:tc>
                <a:extLst>
                  <a:ext uri="{0D108BD9-81ED-4DB2-BD59-A6C34878D82A}">
                    <a16:rowId xmlns:a16="http://schemas.microsoft.com/office/drawing/2014/main" val="10002"/>
                  </a:ext>
                </a:extLst>
              </a:tr>
              <a:tr h="370840">
                <a:tc>
                  <a:txBody>
                    <a:bodyPr/>
                    <a:lstStyle/>
                    <a:p>
                      <a:pPr algn="ctr"/>
                      <a:r>
                        <a:rPr lang="en-US" dirty="0"/>
                        <a:t>Jaffrey</a:t>
                      </a:r>
                    </a:p>
                  </a:txBody>
                  <a:tcPr marL="121920" marR="121920"/>
                </a:tc>
                <a:tc>
                  <a:txBody>
                    <a:bodyPr/>
                    <a:lstStyle/>
                    <a:p>
                      <a:pPr algn="ctr"/>
                      <a:r>
                        <a:rPr lang="en-US" dirty="0"/>
                        <a:t>$ 808</a:t>
                      </a:r>
                    </a:p>
                  </a:txBody>
                  <a:tcPr marL="121920" marR="121920"/>
                </a:tc>
                <a:extLst>
                  <a:ext uri="{0D108BD9-81ED-4DB2-BD59-A6C34878D82A}">
                    <a16:rowId xmlns:a16="http://schemas.microsoft.com/office/drawing/2014/main" val="10004"/>
                  </a:ext>
                </a:extLst>
              </a:tr>
              <a:tr h="370840">
                <a:tc>
                  <a:txBody>
                    <a:bodyPr/>
                    <a:lstStyle/>
                    <a:p>
                      <a:pPr algn="ctr"/>
                      <a:r>
                        <a:rPr lang="en-US" dirty="0"/>
                        <a:t>Peterborough</a:t>
                      </a:r>
                    </a:p>
                  </a:txBody>
                  <a:tcPr marL="121920" marR="121920"/>
                </a:tc>
                <a:tc>
                  <a:txBody>
                    <a:bodyPr/>
                    <a:lstStyle/>
                    <a:p>
                      <a:pPr algn="ctr"/>
                      <a:r>
                        <a:rPr lang="en-US" dirty="0"/>
                        <a:t>$ 531</a:t>
                      </a:r>
                    </a:p>
                  </a:txBody>
                  <a:tcPr marL="121920" marR="121920"/>
                </a:tc>
                <a:extLst>
                  <a:ext uri="{0D108BD9-81ED-4DB2-BD59-A6C34878D82A}">
                    <a16:rowId xmlns:a16="http://schemas.microsoft.com/office/drawing/2014/main" val="10005"/>
                  </a:ext>
                </a:extLst>
              </a:tr>
              <a:tr h="370840">
                <a:tc>
                  <a:txBody>
                    <a:bodyPr/>
                    <a:lstStyle/>
                    <a:p>
                      <a:pPr algn="ctr"/>
                      <a:r>
                        <a:rPr lang="en-US" b="0" i="0" dirty="0"/>
                        <a:t>Epping</a:t>
                      </a:r>
                    </a:p>
                  </a:txBody>
                  <a:tcPr marL="121920" marR="121920"/>
                </a:tc>
                <a:tc>
                  <a:txBody>
                    <a:bodyPr/>
                    <a:lstStyle/>
                    <a:p>
                      <a:pPr algn="ctr"/>
                      <a:r>
                        <a:rPr lang="en-US" b="0" i="0" dirty="0"/>
                        <a:t>$ 468</a:t>
                      </a:r>
                    </a:p>
                  </a:txBody>
                  <a:tcPr marL="121920" marR="121920"/>
                </a:tc>
                <a:extLst>
                  <a:ext uri="{0D108BD9-81ED-4DB2-BD59-A6C34878D82A}">
                    <a16:rowId xmlns:a16="http://schemas.microsoft.com/office/drawing/2014/main" val="3320126236"/>
                  </a:ext>
                </a:extLst>
              </a:tr>
              <a:tr h="370840">
                <a:tc>
                  <a:txBody>
                    <a:bodyPr/>
                    <a:lstStyle/>
                    <a:p>
                      <a:pPr algn="ctr"/>
                      <a:r>
                        <a:rPr lang="en-US" b="0" i="0" dirty="0"/>
                        <a:t>Exeter</a:t>
                      </a:r>
                    </a:p>
                  </a:txBody>
                  <a:tcPr marL="121920" marR="121920"/>
                </a:tc>
                <a:tc>
                  <a:txBody>
                    <a:bodyPr/>
                    <a:lstStyle/>
                    <a:p>
                      <a:pPr algn="ctr"/>
                      <a:r>
                        <a:rPr lang="en-US" b="0" i="0" dirty="0"/>
                        <a:t>$ 620</a:t>
                      </a:r>
                    </a:p>
                  </a:txBody>
                  <a:tcPr marL="121920" marR="121920"/>
                </a:tc>
                <a:extLst>
                  <a:ext uri="{0D108BD9-81ED-4DB2-BD59-A6C34878D82A}">
                    <a16:rowId xmlns:a16="http://schemas.microsoft.com/office/drawing/2014/main" val="2606148810"/>
                  </a:ext>
                </a:extLst>
              </a:tr>
              <a:tr h="370840">
                <a:tc>
                  <a:txBody>
                    <a:bodyPr/>
                    <a:lstStyle/>
                    <a:p>
                      <a:pPr algn="ctr"/>
                      <a:r>
                        <a:rPr lang="en-US" b="1" i="1" dirty="0"/>
                        <a:t>State Average at 197 gpd (2021)</a:t>
                      </a:r>
                    </a:p>
                  </a:txBody>
                  <a:tcPr marL="121920" marR="121920"/>
                </a:tc>
                <a:tc>
                  <a:txBody>
                    <a:bodyPr/>
                    <a:lstStyle/>
                    <a:p>
                      <a:pPr algn="ctr"/>
                      <a:r>
                        <a:rPr lang="en-US" b="1" i="1" dirty="0"/>
                        <a:t>$ 712</a:t>
                      </a:r>
                    </a:p>
                  </a:txBody>
                  <a:tcPr marL="121920" marR="121920"/>
                </a:tc>
                <a:extLst>
                  <a:ext uri="{0D108BD9-81ED-4DB2-BD59-A6C34878D82A}">
                    <a16:rowId xmlns:a16="http://schemas.microsoft.com/office/drawing/2014/main" val="10006"/>
                  </a:ext>
                </a:extLst>
              </a:tr>
              <a:tr h="370840">
                <a:tc>
                  <a:txBody>
                    <a:bodyPr/>
                    <a:lstStyle/>
                    <a:p>
                      <a:pPr algn="ctr"/>
                      <a:r>
                        <a:rPr lang="en-US" b="1" i="1" dirty="0"/>
                        <a:t>Milford at 197 gpd</a:t>
                      </a:r>
                    </a:p>
                  </a:txBody>
                  <a:tcPr marL="121920" marR="121920"/>
                </a:tc>
                <a:tc>
                  <a:txBody>
                    <a:bodyPr/>
                    <a:lstStyle/>
                    <a:p>
                      <a:pPr algn="ctr"/>
                      <a:r>
                        <a:rPr lang="en-US" b="1" i="1" dirty="0"/>
                        <a:t>$ 666 (proposed 2022)</a:t>
                      </a:r>
                    </a:p>
                  </a:txBody>
                  <a:tcPr marL="121920" marR="121920"/>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D9DF6ECC-FB06-45B4-9156-E407AEA402A6}"/>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22</a:t>
            </a:fld>
            <a:endParaRPr lang="en-US">
              <a:solidFill>
                <a:prstClr val="white">
                  <a:tint val="75000"/>
                </a:prstClr>
              </a:solidFill>
            </a:endParaRPr>
          </a:p>
        </p:txBody>
      </p:sp>
    </p:spTree>
    <p:extLst>
      <p:ext uri="{BB962C8B-B14F-4D97-AF65-F5344CB8AC3E}">
        <p14:creationId xmlns:p14="http://schemas.microsoft.com/office/powerpoint/2010/main" val="4044784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Sewer Bills </a:t>
            </a:r>
            <a:r>
              <a:rPr lang="en-US" b="1" dirty="0">
                <a:solidFill>
                  <a:schemeClr val="accent6"/>
                </a:solidFill>
              </a:rPr>
              <a:t>w/</a:t>
            </a:r>
            <a:r>
              <a:rPr lang="en-US" dirty="0"/>
              <a:t> GF</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07822839"/>
              </p:ext>
            </p:extLst>
          </p:nvPr>
        </p:nvGraphicFramePr>
        <p:xfrm>
          <a:off x="152400" y="1219201"/>
          <a:ext cx="8610600" cy="4926412"/>
        </p:xfrm>
        <a:graphic>
          <a:graphicData uri="http://schemas.openxmlformats.org/drawingml/2006/table">
            <a:tbl>
              <a:tblPr firstRow="1" bandRow="1">
                <a:tableStyleId>{5C22544A-7EE6-4342-B048-85BDC9FD1C3A}</a:tableStyleId>
              </a:tblPr>
              <a:tblGrid>
                <a:gridCol w="2607507">
                  <a:extLst>
                    <a:ext uri="{9D8B030D-6E8A-4147-A177-3AD203B41FA5}">
                      <a16:colId xmlns:a16="http://schemas.microsoft.com/office/drawing/2014/main" val="20000"/>
                    </a:ext>
                  </a:extLst>
                </a:gridCol>
                <a:gridCol w="1202493">
                  <a:extLst>
                    <a:ext uri="{9D8B030D-6E8A-4147-A177-3AD203B41FA5}">
                      <a16:colId xmlns:a16="http://schemas.microsoft.com/office/drawing/2014/main" val="20001"/>
                    </a:ext>
                  </a:extLst>
                </a:gridCol>
                <a:gridCol w="787394">
                  <a:extLst>
                    <a:ext uri="{9D8B030D-6E8A-4147-A177-3AD203B41FA5}">
                      <a16:colId xmlns:a16="http://schemas.microsoft.com/office/drawing/2014/main" val="986237657"/>
                    </a:ext>
                  </a:extLst>
                </a:gridCol>
                <a:gridCol w="1061182">
                  <a:extLst>
                    <a:ext uri="{9D8B030D-6E8A-4147-A177-3AD203B41FA5}">
                      <a16:colId xmlns:a16="http://schemas.microsoft.com/office/drawing/2014/main" val="20005"/>
                    </a:ext>
                  </a:extLst>
                </a:gridCol>
                <a:gridCol w="984008">
                  <a:extLst>
                    <a:ext uri="{9D8B030D-6E8A-4147-A177-3AD203B41FA5}">
                      <a16:colId xmlns:a16="http://schemas.microsoft.com/office/drawing/2014/main" val="20007"/>
                    </a:ext>
                  </a:extLst>
                </a:gridCol>
                <a:gridCol w="984008">
                  <a:extLst>
                    <a:ext uri="{9D8B030D-6E8A-4147-A177-3AD203B41FA5}">
                      <a16:colId xmlns:a16="http://schemas.microsoft.com/office/drawing/2014/main" val="1787567714"/>
                    </a:ext>
                  </a:extLst>
                </a:gridCol>
                <a:gridCol w="984008">
                  <a:extLst>
                    <a:ext uri="{9D8B030D-6E8A-4147-A177-3AD203B41FA5}">
                      <a16:colId xmlns:a16="http://schemas.microsoft.com/office/drawing/2014/main" val="2189352605"/>
                    </a:ext>
                  </a:extLst>
                </a:gridCol>
              </a:tblGrid>
              <a:tr h="647291">
                <a:tc>
                  <a:txBody>
                    <a:bodyPr/>
                    <a:lstStyle/>
                    <a:p>
                      <a:pPr algn="ctr" fontAlgn="b"/>
                      <a:r>
                        <a:rPr lang="en-US" sz="1600" b="1" i="0" u="none" strike="noStrike" dirty="0">
                          <a:effectLst/>
                          <a:latin typeface="+mj-lt"/>
                        </a:rPr>
                        <a:t> Description</a:t>
                      </a:r>
                    </a:p>
                  </a:txBody>
                  <a:tcPr marL="9525" marR="9525" marT="9525" marB="0" anchor="ctr"/>
                </a:tc>
                <a:tc>
                  <a:txBody>
                    <a:bodyPr/>
                    <a:lstStyle/>
                    <a:p>
                      <a:pPr algn="ctr" fontAlgn="b"/>
                      <a:r>
                        <a:rPr lang="en-US" sz="1600" b="1" i="0" u="none" strike="noStrike" dirty="0">
                          <a:effectLst/>
                          <a:latin typeface="+mj-lt"/>
                        </a:rPr>
                        <a:t>Average</a:t>
                      </a:r>
                    </a:p>
                    <a:p>
                      <a:pPr algn="ctr" fontAlgn="b"/>
                      <a:r>
                        <a:rPr lang="en-US" sz="1600" b="1" i="0" u="none" strike="noStrike" dirty="0">
                          <a:effectLst/>
                          <a:latin typeface="+mj-lt"/>
                        </a:rPr>
                        <a:t>Consumption</a:t>
                      </a:r>
                    </a:p>
                  </a:txBody>
                  <a:tcPr marL="9525" marR="9525" marT="9525" marB="0" anchor="ctr"/>
                </a:tc>
                <a:tc>
                  <a:txBody>
                    <a:bodyPr/>
                    <a:lstStyle/>
                    <a:p>
                      <a:pPr marL="0" algn="ctr" defTabSz="914400" rtl="0" eaLnBrk="1" fontAlgn="b" latinLnBrk="0" hangingPunct="1"/>
                      <a:r>
                        <a:rPr lang="en-US" sz="1600" b="1" i="0" u="none" strike="noStrike" kern="1200">
                          <a:solidFill>
                            <a:schemeClr val="lt1"/>
                          </a:solidFill>
                          <a:effectLst/>
                          <a:latin typeface="+mj-lt"/>
                          <a:ea typeface="+mn-ea"/>
                          <a:cs typeface="+mn-cs"/>
                        </a:rPr>
                        <a:t>Annual</a:t>
                      </a:r>
                      <a:endParaRPr lang="en-US" sz="1600" b="1" i="0" u="none" strike="noStrike" kern="1200" dirty="0">
                        <a:solidFill>
                          <a:schemeClr val="lt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a:r>
                        <a:rPr lang="en-US" dirty="0">
                          <a:latin typeface="+mj-lt"/>
                        </a:rPr>
                        <a:t>2021</a:t>
                      </a:r>
                    </a:p>
                  </a:txBody>
                  <a:tcPr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2022</a:t>
                      </a:r>
                    </a:p>
                  </a:txBody>
                  <a:tcPr marL="9525" marR="9525" marT="9525" marB="0" anchor="ct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2025</a:t>
                      </a:r>
                    </a:p>
                  </a:txBody>
                  <a:tcPr marL="9525" marR="9525" marT="9525" marB="0" anchor="ct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2028</a:t>
                      </a:r>
                    </a:p>
                  </a:txBody>
                  <a:tcPr marL="9525" marR="9525" marT="9525" marB="0" anchor="ctr"/>
                </a:tc>
                <a:extLst>
                  <a:ext uri="{0D108BD9-81ED-4DB2-BD59-A6C34878D82A}">
                    <a16:rowId xmlns:a16="http://schemas.microsoft.com/office/drawing/2014/main" val="10000"/>
                  </a:ext>
                </a:extLst>
              </a:tr>
              <a:tr h="434300">
                <a:tc>
                  <a:txBody>
                    <a:bodyPr/>
                    <a:lstStyle/>
                    <a:p>
                      <a:pPr algn="l" fontAlgn="b"/>
                      <a:endParaRPr lang="en-US" sz="1600" b="1" i="0" u="none" strike="noStrike" dirty="0">
                        <a:effectLst/>
                        <a:latin typeface="+mj-lt"/>
                      </a:endParaRPr>
                    </a:p>
                  </a:txBody>
                  <a:tcPr marL="9525" marR="9525" marT="9525" marB="0" anchor="ctr"/>
                </a:tc>
                <a:tc>
                  <a:txBody>
                    <a:bodyPr/>
                    <a:lstStyle/>
                    <a:p>
                      <a:pPr algn="ctr" fontAlgn="b"/>
                      <a:r>
                        <a:rPr lang="en-US" sz="1600" b="1" i="0" u="none" strike="noStrike" dirty="0">
                          <a:effectLst/>
                          <a:latin typeface="+mj-lt"/>
                        </a:rPr>
                        <a:t>gpd</a:t>
                      </a:r>
                    </a:p>
                  </a:txBody>
                  <a:tcPr marL="9525" marR="9525" marT="9525" marB="0" anchor="ctr"/>
                </a:tc>
                <a:tc>
                  <a:txBody>
                    <a:bodyPr/>
                    <a:lstStyle/>
                    <a:p>
                      <a:pPr algn="ctr" fontAlgn="b"/>
                      <a:r>
                        <a:rPr lang="en-US" sz="1600" b="1" i="0" u="none" strike="noStrike">
                          <a:effectLst/>
                          <a:latin typeface="+mj-lt"/>
                        </a:rPr>
                        <a:t>Cubic Feet</a:t>
                      </a:r>
                      <a:endParaRPr lang="en-US" sz="1600" b="1"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1600" b="1" i="0" u="none" strike="noStrike" dirty="0">
                          <a:effectLst/>
                          <a:latin typeface="+mj-lt"/>
                        </a:rPr>
                        <a:t>Annual</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effectLst/>
                          <a:latin typeface="+mj-lt"/>
                        </a:rPr>
                        <a:t>Annual</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kern="1200" dirty="0">
                          <a:solidFill>
                            <a:schemeClr val="dk1"/>
                          </a:solidFill>
                          <a:effectLst/>
                          <a:latin typeface="+mn-lt"/>
                          <a:ea typeface="+mn-ea"/>
                          <a:cs typeface="+mn-cs"/>
                        </a:rPr>
                        <a:t>Annual</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kern="1200" dirty="0">
                          <a:solidFill>
                            <a:schemeClr val="dk1"/>
                          </a:solidFill>
                          <a:effectLst/>
                          <a:latin typeface="+mn-lt"/>
                          <a:ea typeface="+mn-ea"/>
                          <a:cs typeface="+mn-cs"/>
                        </a:rPr>
                        <a:t>Annual</a:t>
                      </a:r>
                    </a:p>
                  </a:txBody>
                  <a:tcPr marL="9525" marR="9525" marT="9525" marB="0" anchor="ctr"/>
                </a:tc>
                <a:extLst>
                  <a:ext uri="{0D108BD9-81ED-4DB2-BD59-A6C34878D82A}">
                    <a16:rowId xmlns:a16="http://schemas.microsoft.com/office/drawing/2014/main" val="10001"/>
                  </a:ext>
                </a:extLst>
              </a:tr>
              <a:tr h="323923">
                <a:tc>
                  <a:txBody>
                    <a:bodyPr/>
                    <a:lstStyle/>
                    <a:p>
                      <a:pPr algn="l" fontAlgn="b"/>
                      <a:r>
                        <a:rPr lang="en-US" sz="1600" b="1" i="0" u="none" strike="noStrike" dirty="0">
                          <a:effectLst/>
                          <a:latin typeface="+mj-lt"/>
                        </a:rPr>
                        <a:t>Proposed Rate Increase</a:t>
                      </a: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fontAlgn="b"/>
                      <a:r>
                        <a:rPr lang="en-US" sz="1600" b="0" i="0" u="none" strike="noStrike">
                          <a:effectLst/>
                          <a:latin typeface="+mj-lt"/>
                        </a:rPr>
                        <a:t> </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effectLst/>
                          <a:latin typeface="+mj-lt"/>
                        </a:rPr>
                        <a:t>26%</a:t>
                      </a:r>
                    </a:p>
                  </a:txBody>
                  <a:tcPr marL="9525" marR="9525" marT="9525" marB="0" anchor="ctr"/>
                </a:tc>
                <a:tc>
                  <a:txBody>
                    <a:bodyPr/>
                    <a:lstStyle/>
                    <a:p>
                      <a:pPr algn="ctr" fontAlgn="b"/>
                      <a:r>
                        <a:rPr lang="en-US" sz="1600" b="1" i="0" u="none" strike="noStrike" dirty="0">
                          <a:effectLst/>
                          <a:latin typeface="+mj-lt"/>
                        </a:rPr>
                        <a:t>7%</a:t>
                      </a:r>
                    </a:p>
                  </a:txBody>
                  <a:tcPr marL="9525" marR="9525" marT="9525" marB="0" anchor="ctr"/>
                </a:tc>
                <a:tc>
                  <a:txBody>
                    <a:bodyPr/>
                    <a:lstStyle/>
                    <a:p>
                      <a:pPr algn="ctr" fontAlgn="b"/>
                      <a:r>
                        <a:rPr lang="en-US" sz="1600" b="1" i="0" u="none" strike="noStrike" dirty="0">
                          <a:effectLst/>
                          <a:latin typeface="+mj-lt"/>
                        </a:rPr>
                        <a:t>5%</a:t>
                      </a:r>
                    </a:p>
                  </a:txBody>
                  <a:tcPr marL="9525" marR="9525" marT="9525" marB="0" anchor="ctr"/>
                </a:tc>
                <a:extLst>
                  <a:ext uri="{0D108BD9-81ED-4DB2-BD59-A6C34878D82A}">
                    <a16:rowId xmlns:a16="http://schemas.microsoft.com/office/drawing/2014/main" val="10002"/>
                  </a:ext>
                </a:extLst>
              </a:tr>
              <a:tr h="347773">
                <a:tc gridSpan="5">
                  <a:txBody>
                    <a:bodyPr/>
                    <a:lstStyle/>
                    <a:p>
                      <a:pPr algn="l" fontAlgn="b"/>
                      <a:r>
                        <a:rPr lang="en-US" sz="1600" b="1" i="0" u="none" strike="noStrike" kern="1200" dirty="0">
                          <a:solidFill>
                            <a:schemeClr val="dk1"/>
                          </a:solidFill>
                          <a:effectLst/>
                          <a:latin typeface="+mj-lt"/>
                          <a:ea typeface="+mn-ea"/>
                          <a:cs typeface="+mn-cs"/>
                        </a:rPr>
                        <a:t>Residential User</a:t>
                      </a:r>
                      <a:endParaRPr lang="en-US" sz="1600" b="0" i="0" u="none" strike="noStrike" dirty="0">
                        <a:effectLst/>
                        <a:latin typeface="+mj-lt"/>
                      </a:endParaRPr>
                    </a:p>
                  </a:txBody>
                  <a:tcPr marL="9525" marR="9525" marT="9525" marB="0" anchor="ctr"/>
                </a:tc>
                <a:tc hMerge="1">
                  <a:txBody>
                    <a:bodyPr/>
                    <a:lstStyle/>
                    <a:p>
                      <a:endParaRPr lang="en-US" dirty="0"/>
                    </a:p>
                  </a:txBody>
                  <a:tcPr marL="9525" marR="9525" marT="9525" marB="0" anchor="ctr"/>
                </a:tc>
                <a:tc hMerge="1">
                  <a:txBody>
                    <a:bodyPr/>
                    <a:lstStyle/>
                    <a:p>
                      <a:endParaRPr lang="en-US"/>
                    </a:p>
                  </a:txBody>
                  <a:tcPr/>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600" b="0" i="0" u="none" strike="noStrike" dirty="0">
                        <a:effectLst/>
                        <a:latin typeface="+mj-lt"/>
                      </a:endParaRP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tc>
                <a:extLst>
                  <a:ext uri="{0D108BD9-81ED-4DB2-BD59-A6C34878D82A}">
                    <a16:rowId xmlns:a16="http://schemas.microsoft.com/office/drawing/2014/main" val="10003"/>
                  </a:ext>
                </a:extLst>
              </a:tr>
              <a:tr h="336680">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Small User</a:t>
                      </a:r>
                    </a:p>
                  </a:txBody>
                  <a:tcPr marL="9525" marR="9525" marT="9525" marB="0" anchor="ctr"/>
                </a:tc>
                <a:tc>
                  <a:txBody>
                    <a:bodyPr/>
                    <a:lstStyle/>
                    <a:p>
                      <a:pPr algn="ctr" fontAlgn="b"/>
                      <a:r>
                        <a:rPr lang="en-US" sz="1600" b="0" i="0" u="none" strike="noStrike" kern="1200" dirty="0">
                          <a:solidFill>
                            <a:schemeClr val="dk1"/>
                          </a:solidFill>
                          <a:effectLst/>
                          <a:latin typeface="+mj-lt"/>
                          <a:ea typeface="+mn-ea"/>
                          <a:cs typeface="+mn-cs"/>
                        </a:rPr>
                        <a:t>60</a:t>
                      </a:r>
                    </a:p>
                  </a:txBody>
                  <a:tcPr marL="9525" marR="9525" marT="9525" marB="0" anchor="ctr"/>
                </a:tc>
                <a:tc>
                  <a:txBody>
                    <a:bodyPr/>
                    <a:lstStyle/>
                    <a:p>
                      <a:pPr algn="ctr" fontAlgn="b"/>
                      <a:r>
                        <a:rPr lang="en-US" sz="1600" b="0" i="0" u="none" strike="noStrike">
                          <a:effectLst/>
                          <a:latin typeface="+mj-lt"/>
                        </a:rPr>
                        <a:t>2,928 </a:t>
                      </a:r>
                      <a:endParaRPr lang="en-US" sz="16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1600" b="0" i="0" u="none" strike="noStrike" dirty="0">
                          <a:effectLst/>
                          <a:latin typeface="+mj-lt"/>
                        </a:rPr>
                        <a:t>$161</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0" i="0" u="none" strike="noStrike" dirty="0">
                          <a:effectLst/>
                          <a:latin typeface="+mj-lt"/>
                        </a:rPr>
                        <a:t>$203</a:t>
                      </a:r>
                    </a:p>
                  </a:txBody>
                  <a:tcPr marL="9525" marR="9525" marT="9525" marB="0" anchor="ctr"/>
                </a:tc>
                <a:tc>
                  <a:txBody>
                    <a:bodyPr/>
                    <a:lstStyle/>
                    <a:p>
                      <a:pPr algn="ctr" fontAlgn="b"/>
                      <a:r>
                        <a:rPr lang="en-US" sz="1600" b="0" i="0" u="none" strike="noStrike" dirty="0">
                          <a:effectLst/>
                          <a:latin typeface="+mj-lt"/>
                        </a:rPr>
                        <a:t>$217</a:t>
                      </a:r>
                    </a:p>
                  </a:txBody>
                  <a:tcPr marL="9525" marR="9525" marT="9525" marB="0" anchor="ctr"/>
                </a:tc>
                <a:tc>
                  <a:txBody>
                    <a:bodyPr/>
                    <a:lstStyle/>
                    <a:p>
                      <a:pPr algn="ctr" fontAlgn="b"/>
                      <a:r>
                        <a:rPr lang="en-US" sz="1600" b="0" i="0" u="none" strike="noStrike" dirty="0">
                          <a:effectLst/>
                          <a:latin typeface="+mj-lt"/>
                        </a:rPr>
                        <a:t>$228</a:t>
                      </a:r>
                    </a:p>
                  </a:txBody>
                  <a:tcPr marL="9525" marR="9525" marT="9525" marB="0" anchor="ctr"/>
                </a:tc>
                <a:extLst>
                  <a:ext uri="{0D108BD9-81ED-4DB2-BD59-A6C34878D82A}">
                    <a16:rowId xmlns:a16="http://schemas.microsoft.com/office/drawing/2014/main" val="10004"/>
                  </a:ext>
                </a:extLst>
              </a:tr>
              <a:tr h="332797">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Average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125</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6,832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$334</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$423</a:t>
                      </a:r>
                    </a:p>
                  </a:txBody>
                  <a:tcPr marL="9525" marR="9525" marT="9525" marB="0" anchor="ct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$452</a:t>
                      </a:r>
                    </a:p>
                  </a:txBody>
                  <a:tcPr marL="9525" marR="9525" marT="9525" marB="0" anchor="ct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$475</a:t>
                      </a:r>
                    </a:p>
                  </a:txBody>
                  <a:tcPr marL="9525" marR="9525" marT="9525" marB="0" anchor="ctr"/>
                </a:tc>
                <a:extLst>
                  <a:ext uri="{0D108BD9-81ED-4DB2-BD59-A6C34878D82A}">
                    <a16:rowId xmlns:a16="http://schemas.microsoft.com/office/drawing/2014/main" val="10005"/>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Large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400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19,519 </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$1,074</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$1,353</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$1,447</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$1,520</a:t>
                      </a:r>
                    </a:p>
                  </a:txBody>
                  <a:tcPr marL="9525" marR="9525" marT="9525" marB="0" anchor="ctr"/>
                </a:tc>
                <a:extLst>
                  <a:ext uri="{0D108BD9-81ED-4DB2-BD59-A6C34878D82A}">
                    <a16:rowId xmlns:a16="http://schemas.microsoft.com/office/drawing/2014/main" val="10006"/>
                  </a:ext>
                </a:extLst>
              </a:tr>
              <a:tr h="323923">
                <a:tc gridSpan="5">
                  <a:txBody>
                    <a:bodyPr/>
                    <a:lstStyle/>
                    <a:p>
                      <a:pPr marL="0" algn="l" defTabSz="914400" rtl="0" eaLnBrk="1" fontAlgn="b" latinLnBrk="0" hangingPunct="1"/>
                      <a:r>
                        <a:rPr lang="en-US" sz="1600" b="1" i="0" u="none" strike="noStrike" kern="1200" dirty="0">
                          <a:solidFill>
                            <a:schemeClr val="dk1"/>
                          </a:solidFill>
                          <a:effectLst/>
                          <a:latin typeface="+mj-lt"/>
                          <a:ea typeface="+mn-ea"/>
                          <a:cs typeface="+mn-cs"/>
                        </a:rPr>
                        <a:t>Commercial/Industrial User</a:t>
                      </a:r>
                      <a:r>
                        <a:rPr lang="en-US" sz="1600" b="0" i="0" u="none" strike="noStrike" kern="1200" dirty="0">
                          <a:solidFill>
                            <a:schemeClr val="dk1"/>
                          </a:solidFill>
                          <a:effectLst/>
                          <a:latin typeface="+mj-lt"/>
                          <a:ea typeface="+mn-ea"/>
                          <a:cs typeface="+mn-cs"/>
                        </a:rPr>
                        <a:t> </a:t>
                      </a: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endParaRPr lang="en-US"/>
                    </a:p>
                  </a:txBody>
                  <a:tcPr/>
                </a:tc>
                <a:tc hMerge="1">
                  <a:txBody>
                    <a:bodyPr/>
                    <a:lstStyle/>
                    <a:p>
                      <a:pPr marL="0" algn="ctr" defTabSz="914400" rtl="0" eaLnBrk="1" fontAlgn="b" latinLnBrk="0" hangingPunct="1"/>
                      <a:endParaRPr lang="en-US" sz="1200" b="0" i="0" u="none" strike="noStrike" kern="1200">
                        <a:solidFill>
                          <a:schemeClr val="dk1"/>
                        </a:solidFill>
                        <a:effectLst/>
                        <a:latin typeface="Arial" panose="020B0604020202020204" pitchFamily="34" charset="0"/>
                        <a:ea typeface="+mn-ea"/>
                        <a:cs typeface="+mn-cs"/>
                      </a:endParaRP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l"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tc>
                  <a:txBody>
                    <a:bodyPr/>
                    <a:lstStyle/>
                    <a:p>
                      <a:pPr marL="0" algn="l"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extLst>
                  <a:ext uri="{0D108BD9-81ED-4DB2-BD59-A6C34878D82A}">
                    <a16:rowId xmlns:a16="http://schemas.microsoft.com/office/drawing/2014/main" val="10007"/>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Small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250</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12,199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$839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$1,058</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$1,132</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$1,188</a:t>
                      </a:r>
                    </a:p>
                  </a:txBody>
                  <a:tcPr marL="9525" marR="9525" marT="9525" marB="0" anchor="ctr"/>
                </a:tc>
                <a:extLst>
                  <a:ext uri="{0D108BD9-81ED-4DB2-BD59-A6C34878D82A}">
                    <a16:rowId xmlns:a16="http://schemas.microsoft.com/office/drawing/2014/main" val="10008"/>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Average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500</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24,398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$1,679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$2,115</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$2,263</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$2,376</a:t>
                      </a:r>
                    </a:p>
                  </a:txBody>
                  <a:tcPr marL="9525" marR="9525" marT="9525" marB="0" anchor="ctr"/>
                </a:tc>
                <a:extLst>
                  <a:ext uri="{0D108BD9-81ED-4DB2-BD59-A6C34878D82A}">
                    <a16:rowId xmlns:a16="http://schemas.microsoft.com/office/drawing/2014/main" val="10009"/>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Large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1,000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48,797 </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$3,357</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$4,230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$4,526</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$4,753</a:t>
                      </a:r>
                    </a:p>
                  </a:txBody>
                  <a:tcPr marL="9525" marR="9525" marT="9525" marB="0" anchor="ctr"/>
                </a:tc>
                <a:extLst>
                  <a:ext uri="{0D108BD9-81ED-4DB2-BD59-A6C34878D82A}">
                    <a16:rowId xmlns:a16="http://schemas.microsoft.com/office/drawing/2014/main" val="10010"/>
                  </a:ext>
                </a:extLst>
              </a:tr>
              <a:tr h="323923">
                <a:tc gridSpan="5">
                  <a:txBody>
                    <a:bodyPr/>
                    <a:lstStyle/>
                    <a:p>
                      <a:pPr marL="0" algn="l" defTabSz="914400" rtl="0" eaLnBrk="1" fontAlgn="b" latinLnBrk="0" hangingPunct="1"/>
                      <a:r>
                        <a:rPr lang="en-US" sz="1600" b="1" i="0" u="none" strike="noStrike" kern="1200" dirty="0">
                          <a:solidFill>
                            <a:schemeClr val="dk1"/>
                          </a:solidFill>
                          <a:effectLst/>
                          <a:latin typeface="+mj-lt"/>
                          <a:ea typeface="+mn-ea"/>
                          <a:cs typeface="+mn-cs"/>
                        </a:rPr>
                        <a:t>Town</a:t>
                      </a:r>
                      <a:r>
                        <a:rPr lang="en-US" sz="1600" b="1" i="0" u="none" strike="noStrike" kern="1200" baseline="0" dirty="0">
                          <a:solidFill>
                            <a:schemeClr val="dk1"/>
                          </a:solidFill>
                          <a:effectLst/>
                          <a:latin typeface="+mj-lt"/>
                          <a:ea typeface="+mn-ea"/>
                          <a:cs typeface="+mn-cs"/>
                        </a:rPr>
                        <a:t> of </a:t>
                      </a:r>
                      <a:r>
                        <a:rPr lang="en-US" sz="1600" b="1" i="0" u="none" strike="noStrike" kern="1200" dirty="0">
                          <a:solidFill>
                            <a:schemeClr val="dk1"/>
                          </a:solidFill>
                          <a:effectLst/>
                          <a:latin typeface="+mj-lt"/>
                          <a:ea typeface="+mn-ea"/>
                          <a:cs typeface="+mn-cs"/>
                        </a:rPr>
                        <a:t>Wilton</a:t>
                      </a: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endParaRPr lang="en-US"/>
                    </a:p>
                  </a:txBody>
                  <a:tcP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l" defTabSz="914400" rtl="0" eaLnBrk="1" fontAlgn="b" latinLnBrk="0" hangingPunct="1"/>
                      <a:endParaRPr lang="en-US" sz="1600" b="1" i="0" u="none" strike="noStrike" kern="1200" dirty="0">
                        <a:solidFill>
                          <a:schemeClr val="dk1"/>
                        </a:solidFill>
                        <a:effectLst/>
                        <a:latin typeface="+mj-lt"/>
                        <a:ea typeface="+mn-ea"/>
                        <a:cs typeface="+mn-cs"/>
                      </a:endParaRPr>
                    </a:p>
                  </a:txBody>
                  <a:tcPr marL="9525" marR="9525" marT="9525" marB="0" anchor="ctr"/>
                </a:tc>
                <a:tc>
                  <a:txBody>
                    <a:bodyPr/>
                    <a:lstStyle/>
                    <a:p>
                      <a:pPr marL="0" algn="l" defTabSz="914400" rtl="0" eaLnBrk="1" fontAlgn="b" latinLnBrk="0" hangingPunct="1"/>
                      <a:endParaRPr lang="en-US" sz="1600" b="1" i="0" u="none" strike="noStrike" kern="1200" dirty="0">
                        <a:solidFill>
                          <a:schemeClr val="dk1"/>
                        </a:solidFill>
                        <a:effectLst/>
                        <a:latin typeface="+mj-lt"/>
                        <a:ea typeface="+mn-ea"/>
                        <a:cs typeface="+mn-cs"/>
                      </a:endParaRPr>
                    </a:p>
                  </a:txBody>
                  <a:tcPr marL="9525" marR="9525" marT="9525" marB="0" anchor="ctr"/>
                </a:tc>
                <a:extLst>
                  <a:ext uri="{0D108BD9-81ED-4DB2-BD59-A6C34878D82A}">
                    <a16:rowId xmlns:a16="http://schemas.microsoft.com/office/drawing/2014/main" val="10011"/>
                  </a:ext>
                </a:extLst>
              </a:tr>
              <a:tr h="4343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kern="1200" dirty="0">
                          <a:solidFill>
                            <a:schemeClr val="dk1"/>
                          </a:solidFill>
                          <a:effectLst/>
                          <a:latin typeface="+mn-lt"/>
                          <a:ea typeface="+mn-ea"/>
                          <a:cs typeface="+mn-cs"/>
                        </a:rPr>
                        <a:t>Debt + O&amp;M</a:t>
                      </a:r>
                    </a:p>
                    <a:p>
                      <a:pPr algn="l" fontAlgn="b"/>
                      <a:endParaRPr lang="en-US" sz="1600" b="1" i="0" u="none" strike="noStrike" dirty="0">
                        <a:effectLst/>
                        <a:latin typeface="+mj-lt"/>
                      </a:endParaRPr>
                    </a:p>
                  </a:txBody>
                  <a:tcPr marL="9525" marR="9525" marT="9525" marB="0" anchor="ct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$258,823</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$353,556</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$368,851</a:t>
                      </a:r>
                    </a:p>
                  </a:txBody>
                  <a:tcPr marL="9525" marR="9525" marT="9525" marB="0" anchor="ctr"/>
                </a:tc>
                <a:extLst>
                  <a:ext uri="{0D108BD9-81ED-4DB2-BD59-A6C34878D82A}">
                    <a16:rowId xmlns:a16="http://schemas.microsoft.com/office/drawing/2014/main" val="10012"/>
                  </a:ext>
                </a:extLst>
              </a:tr>
            </a:tbl>
          </a:graphicData>
        </a:graphic>
      </p:graphicFrame>
      <p:sp>
        <p:nvSpPr>
          <p:cNvPr id="3" name="Slide Number Placeholder 2">
            <a:extLst>
              <a:ext uri="{FF2B5EF4-FFF2-40B4-BE49-F238E27FC236}">
                <a16:creationId xmlns:a16="http://schemas.microsoft.com/office/drawing/2014/main" id="{DC5EBA1A-F3B3-4F4C-94EE-FB604B2A3D80}"/>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23</a:t>
            </a:fld>
            <a:endParaRPr lang="en-US">
              <a:solidFill>
                <a:prstClr val="white">
                  <a:tint val="75000"/>
                </a:prstClr>
              </a:solidFill>
            </a:endParaRPr>
          </a:p>
        </p:txBody>
      </p:sp>
    </p:spTree>
    <p:extLst>
      <p:ext uri="{BB962C8B-B14F-4D97-AF65-F5344CB8AC3E}">
        <p14:creationId xmlns:p14="http://schemas.microsoft.com/office/powerpoint/2010/main" val="268568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Sewer Bills </a:t>
            </a:r>
            <a:r>
              <a:rPr lang="en-US" b="1" dirty="0">
                <a:solidFill>
                  <a:schemeClr val="accent6"/>
                </a:solidFill>
              </a:rPr>
              <a:t>w/o</a:t>
            </a:r>
            <a:r>
              <a:rPr lang="en-US" dirty="0"/>
              <a:t> GF</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56655588"/>
              </p:ext>
            </p:extLst>
          </p:nvPr>
        </p:nvGraphicFramePr>
        <p:xfrm>
          <a:off x="152400" y="1219201"/>
          <a:ext cx="8610600" cy="4926412"/>
        </p:xfrm>
        <a:graphic>
          <a:graphicData uri="http://schemas.openxmlformats.org/drawingml/2006/table">
            <a:tbl>
              <a:tblPr firstRow="1" bandRow="1">
                <a:tableStyleId>{5C22544A-7EE6-4342-B048-85BDC9FD1C3A}</a:tableStyleId>
              </a:tblPr>
              <a:tblGrid>
                <a:gridCol w="2607507">
                  <a:extLst>
                    <a:ext uri="{9D8B030D-6E8A-4147-A177-3AD203B41FA5}">
                      <a16:colId xmlns:a16="http://schemas.microsoft.com/office/drawing/2014/main" val="20000"/>
                    </a:ext>
                  </a:extLst>
                </a:gridCol>
                <a:gridCol w="1202493">
                  <a:extLst>
                    <a:ext uri="{9D8B030D-6E8A-4147-A177-3AD203B41FA5}">
                      <a16:colId xmlns:a16="http://schemas.microsoft.com/office/drawing/2014/main" val="20001"/>
                    </a:ext>
                  </a:extLst>
                </a:gridCol>
                <a:gridCol w="787394">
                  <a:extLst>
                    <a:ext uri="{9D8B030D-6E8A-4147-A177-3AD203B41FA5}">
                      <a16:colId xmlns:a16="http://schemas.microsoft.com/office/drawing/2014/main" val="986237657"/>
                    </a:ext>
                  </a:extLst>
                </a:gridCol>
                <a:gridCol w="1061182">
                  <a:extLst>
                    <a:ext uri="{9D8B030D-6E8A-4147-A177-3AD203B41FA5}">
                      <a16:colId xmlns:a16="http://schemas.microsoft.com/office/drawing/2014/main" val="20005"/>
                    </a:ext>
                  </a:extLst>
                </a:gridCol>
                <a:gridCol w="984008">
                  <a:extLst>
                    <a:ext uri="{9D8B030D-6E8A-4147-A177-3AD203B41FA5}">
                      <a16:colId xmlns:a16="http://schemas.microsoft.com/office/drawing/2014/main" val="20007"/>
                    </a:ext>
                  </a:extLst>
                </a:gridCol>
                <a:gridCol w="984008">
                  <a:extLst>
                    <a:ext uri="{9D8B030D-6E8A-4147-A177-3AD203B41FA5}">
                      <a16:colId xmlns:a16="http://schemas.microsoft.com/office/drawing/2014/main" val="1787567714"/>
                    </a:ext>
                  </a:extLst>
                </a:gridCol>
                <a:gridCol w="984008">
                  <a:extLst>
                    <a:ext uri="{9D8B030D-6E8A-4147-A177-3AD203B41FA5}">
                      <a16:colId xmlns:a16="http://schemas.microsoft.com/office/drawing/2014/main" val="2189352605"/>
                    </a:ext>
                  </a:extLst>
                </a:gridCol>
              </a:tblGrid>
              <a:tr h="647291">
                <a:tc>
                  <a:txBody>
                    <a:bodyPr/>
                    <a:lstStyle/>
                    <a:p>
                      <a:pPr algn="ctr" fontAlgn="b"/>
                      <a:r>
                        <a:rPr lang="en-US" sz="1600" b="1" i="0" u="none" strike="noStrike" dirty="0">
                          <a:effectLst/>
                          <a:latin typeface="+mj-lt"/>
                        </a:rPr>
                        <a:t> Description</a:t>
                      </a:r>
                    </a:p>
                  </a:txBody>
                  <a:tcPr marL="9525" marR="9525" marT="9525" marB="0" anchor="ctr"/>
                </a:tc>
                <a:tc>
                  <a:txBody>
                    <a:bodyPr/>
                    <a:lstStyle/>
                    <a:p>
                      <a:pPr algn="ctr" fontAlgn="b"/>
                      <a:r>
                        <a:rPr lang="en-US" sz="1600" b="1" i="0" u="none" strike="noStrike" dirty="0">
                          <a:effectLst/>
                          <a:latin typeface="+mj-lt"/>
                        </a:rPr>
                        <a:t>Average</a:t>
                      </a:r>
                    </a:p>
                    <a:p>
                      <a:pPr algn="ctr" fontAlgn="b"/>
                      <a:r>
                        <a:rPr lang="en-US" sz="1600" b="1" i="0" u="none" strike="noStrike" dirty="0">
                          <a:effectLst/>
                          <a:latin typeface="+mj-lt"/>
                        </a:rPr>
                        <a:t>Consumption</a:t>
                      </a:r>
                    </a:p>
                  </a:txBody>
                  <a:tcPr marL="9525" marR="9525" marT="9525" marB="0" anchor="ctr"/>
                </a:tc>
                <a:tc>
                  <a:txBody>
                    <a:bodyPr/>
                    <a:lstStyle/>
                    <a:p>
                      <a:pPr marL="0" algn="ctr" defTabSz="914400" rtl="0" eaLnBrk="1" fontAlgn="b" latinLnBrk="0" hangingPunct="1"/>
                      <a:r>
                        <a:rPr lang="en-US" sz="1600" b="1" i="0" u="none" strike="noStrike" kern="1200">
                          <a:solidFill>
                            <a:schemeClr val="lt1"/>
                          </a:solidFill>
                          <a:effectLst/>
                          <a:latin typeface="+mj-lt"/>
                          <a:ea typeface="+mn-ea"/>
                          <a:cs typeface="+mn-cs"/>
                        </a:rPr>
                        <a:t>Annual</a:t>
                      </a:r>
                      <a:endParaRPr lang="en-US" sz="1600" b="1" i="0" u="none" strike="noStrike" kern="1200" dirty="0">
                        <a:solidFill>
                          <a:schemeClr val="lt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a:r>
                        <a:rPr lang="en-US" dirty="0">
                          <a:latin typeface="+mj-lt"/>
                        </a:rPr>
                        <a:t>2021</a:t>
                      </a:r>
                    </a:p>
                  </a:txBody>
                  <a:tcPr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2022</a:t>
                      </a:r>
                    </a:p>
                  </a:txBody>
                  <a:tcPr marL="9525" marR="9525" marT="9525" marB="0" anchor="ct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2025</a:t>
                      </a:r>
                    </a:p>
                  </a:txBody>
                  <a:tcPr marL="9525" marR="9525" marT="9525" marB="0" anchor="ctr"/>
                </a:tc>
                <a:tc>
                  <a:txBody>
                    <a:bodyPr/>
                    <a:lstStyle/>
                    <a:p>
                      <a:pPr marL="0" algn="ctr" defTabSz="914400" rtl="0" eaLnBrk="1" fontAlgn="b" latinLnBrk="0" hangingPunct="1"/>
                      <a:r>
                        <a:rPr lang="en-US" sz="1600" b="1" i="0" u="none" strike="noStrike" kern="1200" dirty="0">
                          <a:solidFill>
                            <a:schemeClr val="lt1"/>
                          </a:solidFill>
                          <a:effectLst/>
                          <a:latin typeface="+mj-lt"/>
                          <a:ea typeface="+mn-ea"/>
                          <a:cs typeface="+mn-cs"/>
                        </a:rPr>
                        <a:t>2028</a:t>
                      </a:r>
                    </a:p>
                  </a:txBody>
                  <a:tcPr marL="9525" marR="9525" marT="9525" marB="0" anchor="ctr"/>
                </a:tc>
                <a:extLst>
                  <a:ext uri="{0D108BD9-81ED-4DB2-BD59-A6C34878D82A}">
                    <a16:rowId xmlns:a16="http://schemas.microsoft.com/office/drawing/2014/main" val="10000"/>
                  </a:ext>
                </a:extLst>
              </a:tr>
              <a:tr h="434300">
                <a:tc>
                  <a:txBody>
                    <a:bodyPr/>
                    <a:lstStyle/>
                    <a:p>
                      <a:pPr algn="l" fontAlgn="b"/>
                      <a:endParaRPr lang="en-US" sz="1600" b="1" i="0" u="none" strike="noStrike" dirty="0">
                        <a:effectLst/>
                        <a:latin typeface="+mj-lt"/>
                      </a:endParaRPr>
                    </a:p>
                  </a:txBody>
                  <a:tcPr marL="9525" marR="9525" marT="9525" marB="0" anchor="ctr"/>
                </a:tc>
                <a:tc>
                  <a:txBody>
                    <a:bodyPr/>
                    <a:lstStyle/>
                    <a:p>
                      <a:pPr algn="ctr" fontAlgn="b"/>
                      <a:r>
                        <a:rPr lang="en-US" sz="1600" b="1" i="0" u="none" strike="noStrike" dirty="0">
                          <a:effectLst/>
                          <a:latin typeface="+mj-lt"/>
                        </a:rPr>
                        <a:t>gpd</a:t>
                      </a:r>
                    </a:p>
                  </a:txBody>
                  <a:tcPr marL="9525" marR="9525" marT="9525" marB="0" anchor="ctr"/>
                </a:tc>
                <a:tc>
                  <a:txBody>
                    <a:bodyPr/>
                    <a:lstStyle/>
                    <a:p>
                      <a:pPr algn="ctr" fontAlgn="b"/>
                      <a:r>
                        <a:rPr lang="en-US" sz="1600" b="1" i="0" u="none" strike="noStrike">
                          <a:effectLst/>
                          <a:latin typeface="+mj-lt"/>
                        </a:rPr>
                        <a:t>Cubic Feet</a:t>
                      </a:r>
                      <a:endParaRPr lang="en-US" sz="1600" b="1"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1600" b="1" i="0" u="none" strike="noStrike" dirty="0">
                          <a:effectLst/>
                          <a:latin typeface="+mj-lt"/>
                        </a:rPr>
                        <a:t>Annual</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effectLst/>
                          <a:latin typeface="+mj-lt"/>
                        </a:rPr>
                        <a:t>Annual</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kern="1200" dirty="0">
                          <a:solidFill>
                            <a:schemeClr val="dk1"/>
                          </a:solidFill>
                          <a:effectLst/>
                          <a:latin typeface="+mn-lt"/>
                          <a:ea typeface="+mn-ea"/>
                          <a:cs typeface="+mn-cs"/>
                        </a:rPr>
                        <a:t>Annual</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kern="1200" dirty="0">
                          <a:solidFill>
                            <a:schemeClr val="dk1"/>
                          </a:solidFill>
                          <a:effectLst/>
                          <a:latin typeface="+mn-lt"/>
                          <a:ea typeface="+mn-ea"/>
                          <a:cs typeface="+mn-cs"/>
                        </a:rPr>
                        <a:t>Annual</a:t>
                      </a:r>
                    </a:p>
                  </a:txBody>
                  <a:tcPr marL="9525" marR="9525" marT="9525" marB="0" anchor="ctr"/>
                </a:tc>
                <a:extLst>
                  <a:ext uri="{0D108BD9-81ED-4DB2-BD59-A6C34878D82A}">
                    <a16:rowId xmlns:a16="http://schemas.microsoft.com/office/drawing/2014/main" val="10001"/>
                  </a:ext>
                </a:extLst>
              </a:tr>
              <a:tr h="323923">
                <a:tc>
                  <a:txBody>
                    <a:bodyPr/>
                    <a:lstStyle/>
                    <a:p>
                      <a:pPr algn="l" fontAlgn="b"/>
                      <a:r>
                        <a:rPr lang="en-US" sz="1600" b="1" i="0" u="none" strike="noStrike" dirty="0">
                          <a:effectLst/>
                          <a:latin typeface="+mj-lt"/>
                        </a:rPr>
                        <a:t>Proposed Rate Increase</a:t>
                      </a: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fontAlgn="b"/>
                      <a:r>
                        <a:rPr lang="en-US" sz="1600" b="0" i="0" u="none" strike="noStrike">
                          <a:effectLst/>
                          <a:latin typeface="+mj-lt"/>
                        </a:rPr>
                        <a:t> </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1" i="0" u="none" strike="noStrike" dirty="0">
                          <a:effectLst/>
                          <a:latin typeface="+mj-lt"/>
                        </a:rPr>
                        <a:t>26%</a:t>
                      </a:r>
                    </a:p>
                  </a:txBody>
                  <a:tcPr marL="9525" marR="9525" marT="9525" marB="0" anchor="ctr"/>
                </a:tc>
                <a:tc>
                  <a:txBody>
                    <a:bodyPr/>
                    <a:lstStyle/>
                    <a:p>
                      <a:pPr algn="ctr" fontAlgn="b"/>
                      <a:r>
                        <a:rPr lang="en-US" sz="1600" b="1" i="0" u="none" strike="noStrike" dirty="0">
                          <a:effectLst/>
                          <a:latin typeface="+mj-lt"/>
                        </a:rPr>
                        <a:t>25%</a:t>
                      </a:r>
                    </a:p>
                  </a:txBody>
                  <a:tcPr marL="9525" marR="9525" marT="9525" marB="0" anchor="ctr"/>
                </a:tc>
                <a:tc>
                  <a:txBody>
                    <a:bodyPr/>
                    <a:lstStyle/>
                    <a:p>
                      <a:pPr algn="ctr" fontAlgn="b"/>
                      <a:r>
                        <a:rPr lang="en-US" sz="1600" b="1" i="0" u="none" strike="noStrike" dirty="0">
                          <a:effectLst/>
                          <a:latin typeface="+mj-lt"/>
                        </a:rPr>
                        <a:t>3%</a:t>
                      </a:r>
                    </a:p>
                  </a:txBody>
                  <a:tcPr marL="9525" marR="9525" marT="9525" marB="0" anchor="ctr"/>
                </a:tc>
                <a:extLst>
                  <a:ext uri="{0D108BD9-81ED-4DB2-BD59-A6C34878D82A}">
                    <a16:rowId xmlns:a16="http://schemas.microsoft.com/office/drawing/2014/main" val="10002"/>
                  </a:ext>
                </a:extLst>
              </a:tr>
              <a:tr h="347773">
                <a:tc gridSpan="5">
                  <a:txBody>
                    <a:bodyPr/>
                    <a:lstStyle/>
                    <a:p>
                      <a:pPr algn="l" fontAlgn="b"/>
                      <a:r>
                        <a:rPr lang="en-US" sz="1600" b="1" i="0" u="none" strike="noStrike" kern="1200" dirty="0">
                          <a:solidFill>
                            <a:schemeClr val="dk1"/>
                          </a:solidFill>
                          <a:effectLst/>
                          <a:latin typeface="+mj-lt"/>
                          <a:ea typeface="+mn-ea"/>
                          <a:cs typeface="+mn-cs"/>
                        </a:rPr>
                        <a:t>Residential User</a:t>
                      </a:r>
                      <a:endParaRPr lang="en-US" sz="1600" b="0" i="0" u="none" strike="noStrike" dirty="0">
                        <a:effectLst/>
                        <a:latin typeface="+mj-lt"/>
                      </a:endParaRPr>
                    </a:p>
                  </a:txBody>
                  <a:tcPr marL="9525" marR="9525" marT="9525" marB="0" anchor="ctr"/>
                </a:tc>
                <a:tc hMerge="1">
                  <a:txBody>
                    <a:bodyPr/>
                    <a:lstStyle/>
                    <a:p>
                      <a:endParaRPr lang="en-US" dirty="0"/>
                    </a:p>
                  </a:txBody>
                  <a:tcPr marL="9525" marR="9525" marT="9525" marB="0" anchor="ctr"/>
                </a:tc>
                <a:tc hMerge="1">
                  <a:txBody>
                    <a:bodyPr/>
                    <a:lstStyle/>
                    <a:p>
                      <a:endParaRPr lang="en-US"/>
                    </a:p>
                  </a:txBody>
                  <a:tcPr/>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600" b="0" i="0" u="none" strike="noStrike" dirty="0">
                        <a:effectLst/>
                        <a:latin typeface="+mj-lt"/>
                      </a:endParaRPr>
                    </a:p>
                  </a:txBody>
                  <a:tcPr marL="9525" marR="9525" marT="9525" marB="0" anchor="ctr"/>
                </a:tc>
                <a:tc>
                  <a:txBody>
                    <a:bodyPr/>
                    <a:lstStyle/>
                    <a:p>
                      <a:pPr algn="l" fontAlgn="b"/>
                      <a:endParaRPr lang="en-US" sz="1600" b="0" i="0" u="none" strike="noStrike" dirty="0">
                        <a:effectLst/>
                        <a:latin typeface="+mj-lt"/>
                      </a:endParaRPr>
                    </a:p>
                  </a:txBody>
                  <a:tcPr marL="9525" marR="9525" marT="9525" marB="0" anchor="ctr"/>
                </a:tc>
                <a:extLst>
                  <a:ext uri="{0D108BD9-81ED-4DB2-BD59-A6C34878D82A}">
                    <a16:rowId xmlns:a16="http://schemas.microsoft.com/office/drawing/2014/main" val="10003"/>
                  </a:ext>
                </a:extLst>
              </a:tr>
              <a:tr h="336680">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Small User</a:t>
                      </a:r>
                    </a:p>
                  </a:txBody>
                  <a:tcPr marL="9525" marR="9525" marT="9525" marB="0" anchor="ctr"/>
                </a:tc>
                <a:tc>
                  <a:txBody>
                    <a:bodyPr/>
                    <a:lstStyle/>
                    <a:p>
                      <a:pPr algn="ctr" fontAlgn="b"/>
                      <a:r>
                        <a:rPr lang="en-US" sz="1600" b="0" i="0" u="none" strike="noStrike" kern="1200" dirty="0">
                          <a:solidFill>
                            <a:schemeClr val="dk1"/>
                          </a:solidFill>
                          <a:effectLst/>
                          <a:latin typeface="+mj-lt"/>
                          <a:ea typeface="+mn-ea"/>
                          <a:cs typeface="+mn-cs"/>
                        </a:rPr>
                        <a:t>60</a:t>
                      </a:r>
                    </a:p>
                  </a:txBody>
                  <a:tcPr marL="9525" marR="9525" marT="9525" marB="0" anchor="ctr"/>
                </a:tc>
                <a:tc>
                  <a:txBody>
                    <a:bodyPr/>
                    <a:lstStyle/>
                    <a:p>
                      <a:pPr algn="ctr" fontAlgn="b"/>
                      <a:r>
                        <a:rPr lang="en-US" sz="1600" b="0" i="0" u="none" strike="noStrike">
                          <a:effectLst/>
                          <a:latin typeface="+mj-lt"/>
                        </a:rPr>
                        <a:t>2,928 </a:t>
                      </a:r>
                      <a:endParaRPr lang="en-US" sz="16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1600" b="0" i="0" u="none" strike="noStrike" dirty="0">
                          <a:effectLst/>
                          <a:latin typeface="+mj-lt"/>
                        </a:rPr>
                        <a:t>$161</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0" i="0" u="none" strike="noStrike" dirty="0">
                          <a:effectLst/>
                          <a:latin typeface="+mj-lt"/>
                        </a:rPr>
                        <a:t>$203</a:t>
                      </a:r>
                    </a:p>
                  </a:txBody>
                  <a:tcPr marL="9525" marR="9525" marT="9525" marB="0" anchor="ctr"/>
                </a:tc>
                <a:tc>
                  <a:txBody>
                    <a:bodyPr/>
                    <a:lstStyle/>
                    <a:p>
                      <a:pPr algn="ctr" fontAlgn="b"/>
                      <a:r>
                        <a:rPr lang="en-US" sz="1600" b="0" i="0" u="none" strike="noStrike" dirty="0">
                          <a:effectLst/>
                          <a:latin typeface="+mj-lt"/>
                        </a:rPr>
                        <a:t>$254</a:t>
                      </a:r>
                    </a:p>
                  </a:txBody>
                  <a:tcPr marL="9525" marR="9525" marT="9525" marB="0" anchor="ctr"/>
                </a:tc>
                <a:tc>
                  <a:txBody>
                    <a:bodyPr/>
                    <a:lstStyle/>
                    <a:p>
                      <a:pPr algn="ctr" fontAlgn="b"/>
                      <a:r>
                        <a:rPr lang="en-US" sz="1600" b="0" i="0" u="none" strike="noStrike" dirty="0">
                          <a:effectLst/>
                          <a:latin typeface="+mj-lt"/>
                        </a:rPr>
                        <a:t>$261</a:t>
                      </a:r>
                    </a:p>
                  </a:txBody>
                  <a:tcPr marL="9525" marR="9525" marT="9525" marB="0" anchor="ctr"/>
                </a:tc>
                <a:extLst>
                  <a:ext uri="{0D108BD9-81ED-4DB2-BD59-A6C34878D82A}">
                    <a16:rowId xmlns:a16="http://schemas.microsoft.com/office/drawing/2014/main" val="10004"/>
                  </a:ext>
                </a:extLst>
              </a:tr>
              <a:tr h="332797">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Average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125</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6,832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$334</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$423</a:t>
                      </a:r>
                    </a:p>
                  </a:txBody>
                  <a:tcPr marL="9525" marR="9525" marT="9525" marB="0" anchor="ct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$528</a:t>
                      </a:r>
                    </a:p>
                  </a:txBody>
                  <a:tcPr marL="9525" marR="9525" marT="9525" marB="0" anchor="ctr"/>
                </a:tc>
                <a:tc>
                  <a:txBody>
                    <a:bodyPr/>
                    <a:lstStyle/>
                    <a:p>
                      <a:pPr marL="0" algn="ctr" defTabSz="914400" rtl="0" eaLnBrk="1" fontAlgn="b" latinLnBrk="0" hangingPunct="1"/>
                      <a:r>
                        <a:rPr lang="en-US" sz="1600" b="1" i="0" u="none" strike="noStrike" kern="1200" dirty="0">
                          <a:solidFill>
                            <a:srgbClr val="FF0000"/>
                          </a:solidFill>
                          <a:effectLst/>
                          <a:latin typeface="+mj-lt"/>
                          <a:ea typeface="+mn-ea"/>
                          <a:cs typeface="+mn-cs"/>
                        </a:rPr>
                        <a:t>$544</a:t>
                      </a:r>
                    </a:p>
                  </a:txBody>
                  <a:tcPr marL="9525" marR="9525" marT="9525" marB="0" anchor="ctr"/>
                </a:tc>
                <a:extLst>
                  <a:ext uri="{0D108BD9-81ED-4DB2-BD59-A6C34878D82A}">
                    <a16:rowId xmlns:a16="http://schemas.microsoft.com/office/drawing/2014/main" val="10005"/>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Large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400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19,519 </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$1,074</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$1,353</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$1,691</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$1,742</a:t>
                      </a:r>
                    </a:p>
                  </a:txBody>
                  <a:tcPr marL="9525" marR="9525" marT="9525" marB="0" anchor="ctr"/>
                </a:tc>
                <a:extLst>
                  <a:ext uri="{0D108BD9-81ED-4DB2-BD59-A6C34878D82A}">
                    <a16:rowId xmlns:a16="http://schemas.microsoft.com/office/drawing/2014/main" val="10006"/>
                  </a:ext>
                </a:extLst>
              </a:tr>
              <a:tr h="323923">
                <a:tc gridSpan="5">
                  <a:txBody>
                    <a:bodyPr/>
                    <a:lstStyle/>
                    <a:p>
                      <a:pPr marL="0" algn="l" defTabSz="914400" rtl="0" eaLnBrk="1" fontAlgn="b" latinLnBrk="0" hangingPunct="1"/>
                      <a:r>
                        <a:rPr lang="en-US" sz="1600" b="1" i="0" u="none" strike="noStrike" kern="1200" dirty="0">
                          <a:solidFill>
                            <a:schemeClr val="dk1"/>
                          </a:solidFill>
                          <a:effectLst/>
                          <a:latin typeface="+mj-lt"/>
                          <a:ea typeface="+mn-ea"/>
                          <a:cs typeface="+mn-cs"/>
                        </a:rPr>
                        <a:t>Commercial/Industrial User</a:t>
                      </a:r>
                      <a:r>
                        <a:rPr lang="en-US" sz="1600" b="0" i="0" u="none" strike="noStrike" kern="1200" dirty="0">
                          <a:solidFill>
                            <a:schemeClr val="dk1"/>
                          </a:solidFill>
                          <a:effectLst/>
                          <a:latin typeface="+mj-lt"/>
                          <a:ea typeface="+mn-ea"/>
                          <a:cs typeface="+mn-cs"/>
                        </a:rPr>
                        <a:t> </a:t>
                      </a: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endParaRPr lang="en-US"/>
                    </a:p>
                  </a:txBody>
                  <a:tcPr/>
                </a:tc>
                <a:tc hMerge="1">
                  <a:txBody>
                    <a:bodyPr/>
                    <a:lstStyle/>
                    <a:p>
                      <a:pPr marL="0" algn="ctr" defTabSz="914400" rtl="0" eaLnBrk="1" fontAlgn="b" latinLnBrk="0" hangingPunct="1"/>
                      <a:endParaRPr lang="en-US" sz="1200" b="0" i="0" u="none" strike="noStrike" kern="1200">
                        <a:solidFill>
                          <a:schemeClr val="dk1"/>
                        </a:solidFill>
                        <a:effectLst/>
                        <a:latin typeface="Arial" panose="020B0604020202020204" pitchFamily="34" charset="0"/>
                        <a:ea typeface="+mn-ea"/>
                        <a:cs typeface="+mn-cs"/>
                      </a:endParaRP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l"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tc>
                  <a:txBody>
                    <a:bodyPr/>
                    <a:lstStyle/>
                    <a:p>
                      <a:pPr marL="0" algn="l"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extLst>
                  <a:ext uri="{0D108BD9-81ED-4DB2-BD59-A6C34878D82A}">
                    <a16:rowId xmlns:a16="http://schemas.microsoft.com/office/drawing/2014/main" val="10007"/>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Small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250</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12,199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$839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$1,058</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$1,322</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$1,362</a:t>
                      </a:r>
                    </a:p>
                  </a:txBody>
                  <a:tcPr marL="9525" marR="9525" marT="9525" marB="0" anchor="ctr"/>
                </a:tc>
                <a:extLst>
                  <a:ext uri="{0D108BD9-81ED-4DB2-BD59-A6C34878D82A}">
                    <a16:rowId xmlns:a16="http://schemas.microsoft.com/office/drawing/2014/main" val="10008"/>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Average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500</a:t>
                      </a:r>
                    </a:p>
                  </a:txBody>
                  <a:tcPr marL="9525" marR="9525" marT="9525" marB="0" anchor="ctr"/>
                </a:tc>
                <a:tc>
                  <a:txBody>
                    <a:bodyPr/>
                    <a:lstStyle/>
                    <a:p>
                      <a:pPr marL="0" algn="ctr" defTabSz="914400" rtl="0" eaLnBrk="1" fontAlgn="b" latinLnBrk="0" hangingPunct="1"/>
                      <a:r>
                        <a:rPr lang="en-US" sz="1600" b="0" i="0" u="none" strike="noStrike" kern="1200">
                          <a:solidFill>
                            <a:schemeClr val="dk1"/>
                          </a:solidFill>
                          <a:effectLst/>
                          <a:latin typeface="+mj-lt"/>
                          <a:ea typeface="+mn-ea"/>
                          <a:cs typeface="+mn-cs"/>
                        </a:rPr>
                        <a:t>24,398 </a:t>
                      </a:r>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$1,679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$2,115</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$2,644</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$2,723</a:t>
                      </a:r>
                    </a:p>
                  </a:txBody>
                  <a:tcPr marL="9525" marR="9525" marT="9525" marB="0" anchor="ctr"/>
                </a:tc>
                <a:extLst>
                  <a:ext uri="{0D108BD9-81ED-4DB2-BD59-A6C34878D82A}">
                    <a16:rowId xmlns:a16="http://schemas.microsoft.com/office/drawing/2014/main" val="10009"/>
                  </a:ext>
                </a:extLst>
              </a:tr>
              <a:tr h="323923">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Large User</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1,000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48,797 </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$3,357</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$4,230</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$5,288</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$5,446</a:t>
                      </a:r>
                    </a:p>
                  </a:txBody>
                  <a:tcPr marL="9525" marR="9525" marT="9525" marB="0" anchor="ctr"/>
                </a:tc>
                <a:extLst>
                  <a:ext uri="{0D108BD9-81ED-4DB2-BD59-A6C34878D82A}">
                    <a16:rowId xmlns:a16="http://schemas.microsoft.com/office/drawing/2014/main" val="10010"/>
                  </a:ext>
                </a:extLst>
              </a:tr>
              <a:tr h="323923">
                <a:tc gridSpan="5">
                  <a:txBody>
                    <a:bodyPr/>
                    <a:lstStyle/>
                    <a:p>
                      <a:pPr marL="0" algn="l" defTabSz="914400" rtl="0" eaLnBrk="1" fontAlgn="b" latinLnBrk="0" hangingPunct="1"/>
                      <a:r>
                        <a:rPr lang="en-US" sz="1600" b="1" i="0" u="none" strike="noStrike" kern="1200" dirty="0">
                          <a:solidFill>
                            <a:schemeClr val="dk1"/>
                          </a:solidFill>
                          <a:effectLst/>
                          <a:latin typeface="+mj-lt"/>
                          <a:ea typeface="+mn-ea"/>
                          <a:cs typeface="+mn-cs"/>
                        </a:rPr>
                        <a:t>Town</a:t>
                      </a:r>
                      <a:r>
                        <a:rPr lang="en-US" sz="1600" b="1" i="0" u="none" strike="noStrike" kern="1200" baseline="0" dirty="0">
                          <a:solidFill>
                            <a:schemeClr val="dk1"/>
                          </a:solidFill>
                          <a:effectLst/>
                          <a:latin typeface="+mj-lt"/>
                          <a:ea typeface="+mn-ea"/>
                          <a:cs typeface="+mn-cs"/>
                        </a:rPr>
                        <a:t> of </a:t>
                      </a:r>
                      <a:r>
                        <a:rPr lang="en-US" sz="1600" b="1" i="0" u="none" strike="noStrike" kern="1200" dirty="0">
                          <a:solidFill>
                            <a:schemeClr val="dk1"/>
                          </a:solidFill>
                          <a:effectLst/>
                          <a:latin typeface="+mj-lt"/>
                          <a:ea typeface="+mn-ea"/>
                          <a:cs typeface="+mn-cs"/>
                        </a:rPr>
                        <a:t>Wilton</a:t>
                      </a: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endParaRPr lang="en-US"/>
                    </a:p>
                  </a:txBody>
                  <a:tcP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hMerge="1">
                  <a:txBody>
                    <a:bodyPr/>
                    <a:lstStyle/>
                    <a:p>
                      <a:pPr marL="0" algn="ctr" defTabSz="914400" rtl="0" eaLnBrk="1" fontAlgn="b" latinLnBrk="0" hangingPunct="1"/>
                      <a:endParaRPr lang="en-US" sz="1200" b="0"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l" defTabSz="914400" rtl="0" eaLnBrk="1" fontAlgn="b" latinLnBrk="0" hangingPunct="1"/>
                      <a:endParaRPr lang="en-US" sz="1600" b="1" i="0" u="none" strike="noStrike" kern="1200" dirty="0">
                        <a:solidFill>
                          <a:schemeClr val="dk1"/>
                        </a:solidFill>
                        <a:effectLst/>
                        <a:latin typeface="+mj-lt"/>
                        <a:ea typeface="+mn-ea"/>
                        <a:cs typeface="+mn-cs"/>
                      </a:endParaRPr>
                    </a:p>
                  </a:txBody>
                  <a:tcPr marL="9525" marR="9525" marT="9525" marB="0" anchor="ctr"/>
                </a:tc>
                <a:tc>
                  <a:txBody>
                    <a:bodyPr/>
                    <a:lstStyle/>
                    <a:p>
                      <a:pPr marL="0" algn="l" defTabSz="914400" rtl="0" eaLnBrk="1" fontAlgn="b" latinLnBrk="0" hangingPunct="1"/>
                      <a:endParaRPr lang="en-US" sz="1600" b="1" i="0" u="none" strike="noStrike" kern="1200" dirty="0">
                        <a:solidFill>
                          <a:schemeClr val="dk1"/>
                        </a:solidFill>
                        <a:effectLst/>
                        <a:latin typeface="+mj-lt"/>
                        <a:ea typeface="+mn-ea"/>
                        <a:cs typeface="+mn-cs"/>
                      </a:endParaRPr>
                    </a:p>
                  </a:txBody>
                  <a:tcPr marL="9525" marR="9525" marT="9525" marB="0" anchor="ctr"/>
                </a:tc>
                <a:extLst>
                  <a:ext uri="{0D108BD9-81ED-4DB2-BD59-A6C34878D82A}">
                    <a16:rowId xmlns:a16="http://schemas.microsoft.com/office/drawing/2014/main" val="10011"/>
                  </a:ext>
                </a:extLst>
              </a:tr>
              <a:tr h="4343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effectLst/>
                          <a:latin typeface="+mj-lt"/>
                        </a:rPr>
                        <a:t>Debt + O&amp;M</a:t>
                      </a:r>
                      <a:endParaRPr lang="en-US" sz="1600" b="0" i="0" u="none" strike="noStrike" kern="1200" dirty="0">
                        <a:solidFill>
                          <a:schemeClr val="dk1"/>
                        </a:solidFill>
                        <a:effectLst/>
                        <a:latin typeface="+mj-lt"/>
                        <a:ea typeface="+mn-ea"/>
                        <a:cs typeface="+mn-cs"/>
                      </a:endParaRPr>
                    </a:p>
                    <a:p>
                      <a:pPr algn="l" fontAlgn="b"/>
                      <a:endParaRPr lang="en-US" sz="1600" b="1" i="0" u="none" strike="noStrike" dirty="0">
                        <a:effectLst/>
                        <a:latin typeface="+mj-lt"/>
                      </a:endParaRPr>
                    </a:p>
                  </a:txBody>
                  <a:tcPr marL="9525" marR="9525" marT="9525" marB="0" anchor="ct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marL="0" algn="ctr" defTabSz="914400" rtl="0" eaLnBrk="1" fontAlgn="b" latinLnBrk="0" hangingPunct="1"/>
                      <a:endParaRPr lang="en-US" sz="1600" b="0" i="0" u="none" strike="noStrike" kern="1200" dirty="0">
                        <a:solidFill>
                          <a:schemeClr val="dk1"/>
                        </a:solidFill>
                        <a:effectLst/>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algn="ctr" defTabSz="914400" rtl="0" eaLnBrk="1" fontAlgn="b" latinLnBrk="0" hangingPunct="1"/>
                      <a:r>
                        <a:rPr lang="en-US" sz="1600" b="0" i="0" u="none" strike="noStrike" kern="1200" dirty="0">
                          <a:solidFill>
                            <a:schemeClr val="dk1"/>
                          </a:solidFill>
                          <a:effectLst/>
                          <a:latin typeface="+mn-lt"/>
                          <a:ea typeface="+mn-ea"/>
                          <a:cs typeface="+mn-cs"/>
                        </a:rPr>
                        <a:t>$258,823</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$353,556</a:t>
                      </a:r>
                    </a:p>
                  </a:txBody>
                  <a:tcPr marL="9525" marR="9525" marT="9525" marB="0" anchor="ctr"/>
                </a:tc>
                <a:tc>
                  <a:txBody>
                    <a:bodyPr/>
                    <a:lstStyle/>
                    <a:p>
                      <a:pPr marL="0" algn="ctr" defTabSz="914400" rtl="0" eaLnBrk="1" fontAlgn="b" latinLnBrk="0" hangingPunct="1"/>
                      <a:r>
                        <a:rPr lang="en-US" sz="1600" b="0" i="0" u="none" strike="noStrike" kern="1200" dirty="0">
                          <a:solidFill>
                            <a:schemeClr val="dk1"/>
                          </a:solidFill>
                          <a:effectLst/>
                          <a:latin typeface="+mj-lt"/>
                          <a:ea typeface="+mn-ea"/>
                          <a:cs typeface="+mn-cs"/>
                        </a:rPr>
                        <a:t>$368,851</a:t>
                      </a:r>
                    </a:p>
                  </a:txBody>
                  <a:tcPr marL="9525" marR="9525" marT="9525" marB="0" anchor="ctr"/>
                </a:tc>
                <a:extLst>
                  <a:ext uri="{0D108BD9-81ED-4DB2-BD59-A6C34878D82A}">
                    <a16:rowId xmlns:a16="http://schemas.microsoft.com/office/drawing/2014/main" val="10012"/>
                  </a:ext>
                </a:extLst>
              </a:tr>
            </a:tbl>
          </a:graphicData>
        </a:graphic>
      </p:graphicFrame>
      <p:sp>
        <p:nvSpPr>
          <p:cNvPr id="3" name="Slide Number Placeholder 2">
            <a:extLst>
              <a:ext uri="{FF2B5EF4-FFF2-40B4-BE49-F238E27FC236}">
                <a16:creationId xmlns:a16="http://schemas.microsoft.com/office/drawing/2014/main" id="{2E16C745-3AD0-4B29-924A-0EAFE7378448}"/>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24</a:t>
            </a:fld>
            <a:endParaRPr lang="en-US">
              <a:solidFill>
                <a:prstClr val="white">
                  <a:tint val="75000"/>
                </a:prstClr>
              </a:solidFill>
            </a:endParaRPr>
          </a:p>
        </p:txBody>
      </p:sp>
    </p:spTree>
    <p:extLst>
      <p:ext uri="{BB962C8B-B14F-4D97-AF65-F5344CB8AC3E}">
        <p14:creationId xmlns:p14="http://schemas.microsoft.com/office/powerpoint/2010/main" val="219569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Content Placeholder 3">
            <a:extLst>
              <a:ext uri="{FF2B5EF4-FFF2-40B4-BE49-F238E27FC236}">
                <a16:creationId xmlns:a16="http://schemas.microsoft.com/office/drawing/2014/main" id="{0B6A8E51-7AA4-4179-B45C-F376587DDE6A}"/>
              </a:ext>
            </a:extLst>
          </p:cNvPr>
          <p:cNvSpPr>
            <a:spLocks noGrp="1"/>
          </p:cNvSpPr>
          <p:nvPr>
            <p:ph idx="1"/>
          </p:nvPr>
        </p:nvSpPr>
        <p:spPr/>
        <p:txBody>
          <a:bodyPr/>
          <a:lstStyle/>
          <a:p>
            <a:pPr marL="0" indent="0" algn="ctr">
              <a:buNone/>
            </a:pPr>
            <a:r>
              <a:rPr lang="en-US" sz="4000" b="1" dirty="0"/>
              <a:t>Thank You</a:t>
            </a:r>
          </a:p>
          <a:p>
            <a:pPr marL="0" indent="0" algn="ctr">
              <a:buNone/>
            </a:pPr>
            <a:r>
              <a:rPr lang="en-US" dirty="0"/>
              <a:t>Evelyn Gendron, Executive Assistant</a:t>
            </a:r>
          </a:p>
          <a:p>
            <a:pPr marL="0" indent="0" algn="ctr">
              <a:buNone/>
            </a:pPr>
            <a:r>
              <a:rPr lang="en-US" dirty="0"/>
              <a:t>Jessica Hardwick, Account Clerk</a:t>
            </a:r>
          </a:p>
          <a:p>
            <a:pPr marL="0" indent="0" algn="ctr">
              <a:buNone/>
            </a:pPr>
            <a:r>
              <a:rPr lang="en-US" dirty="0"/>
              <a:t>James Pouliot, Director</a:t>
            </a:r>
          </a:p>
          <a:p>
            <a:pPr marL="0" indent="0" algn="ctr">
              <a:buNone/>
            </a:pPr>
            <a:r>
              <a:rPr lang="en-US" dirty="0"/>
              <a:t>Dale White, Chairman BOC</a:t>
            </a:r>
          </a:p>
          <a:p>
            <a:pPr marL="0" indent="0" algn="ctr">
              <a:buNone/>
            </a:pPr>
            <a:r>
              <a:rPr lang="en-US" dirty="0"/>
              <a:t>Robert Courage, Vice-Chairman BOC</a:t>
            </a:r>
          </a:p>
          <a:p>
            <a:pPr marL="0" indent="0" algn="ctr">
              <a:buNone/>
            </a:pPr>
            <a:r>
              <a:rPr lang="en-US" dirty="0"/>
              <a:t>Kris Jensen, Commissioner BOC</a:t>
            </a:r>
          </a:p>
        </p:txBody>
      </p:sp>
      <p:sp>
        <p:nvSpPr>
          <p:cNvPr id="3" name="Slide Number Placeholder 2">
            <a:extLst>
              <a:ext uri="{FF2B5EF4-FFF2-40B4-BE49-F238E27FC236}">
                <a16:creationId xmlns:a16="http://schemas.microsoft.com/office/drawing/2014/main" id="{F194E30B-3ED2-4455-A878-9506D7312BE7}"/>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25</a:t>
            </a:fld>
            <a:endParaRPr lang="en-US">
              <a:solidFill>
                <a:prstClr val="white">
                  <a:tint val="75000"/>
                </a:prstClr>
              </a:solidFill>
            </a:endParaRPr>
          </a:p>
        </p:txBody>
      </p:sp>
    </p:spTree>
    <p:extLst>
      <p:ext uri="{BB962C8B-B14F-4D97-AF65-F5344CB8AC3E}">
        <p14:creationId xmlns:p14="http://schemas.microsoft.com/office/powerpoint/2010/main" val="43151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Sewer Rate Study Update - Goals</a:t>
            </a:r>
          </a:p>
        </p:txBody>
      </p:sp>
      <p:sp>
        <p:nvSpPr>
          <p:cNvPr id="3" name="Content Placeholder 2"/>
          <p:cNvSpPr>
            <a:spLocks noGrp="1"/>
          </p:cNvSpPr>
          <p:nvPr>
            <p:ph idx="1"/>
          </p:nvPr>
        </p:nvSpPr>
        <p:spPr/>
        <p:txBody>
          <a:bodyPr>
            <a:normAutofit/>
          </a:bodyPr>
          <a:lstStyle/>
          <a:p>
            <a:r>
              <a:rPr lang="en-US" dirty="0"/>
              <a:t>Update 2018 Rate Model and assumptions</a:t>
            </a:r>
          </a:p>
          <a:p>
            <a:r>
              <a:rPr lang="en-US" dirty="0"/>
              <a:t>Identify rate increases to support budget and capital projects</a:t>
            </a:r>
          </a:p>
          <a:p>
            <a:r>
              <a:rPr lang="en-US" dirty="0"/>
              <a:t>Identify rate increases needed with or without General Fund revenue to support EPA Permit WWTF Upgrade</a:t>
            </a:r>
          </a:p>
        </p:txBody>
      </p:sp>
      <p:sp>
        <p:nvSpPr>
          <p:cNvPr id="4" name="Slide Number Placeholder 3">
            <a:extLst>
              <a:ext uri="{FF2B5EF4-FFF2-40B4-BE49-F238E27FC236}">
                <a16:creationId xmlns:a16="http://schemas.microsoft.com/office/drawing/2014/main" id="{F1F5F076-49A6-4D15-B74B-D7E3994CD456}"/>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3</a:t>
            </a:fld>
            <a:endParaRPr lang="en-US">
              <a:solidFill>
                <a:prstClr val="white">
                  <a:tint val="75000"/>
                </a:prstClr>
              </a:solidFill>
            </a:endParaRPr>
          </a:p>
        </p:txBody>
      </p:sp>
    </p:spTree>
    <p:extLst>
      <p:ext uri="{BB962C8B-B14F-4D97-AF65-F5344CB8AC3E}">
        <p14:creationId xmlns:p14="http://schemas.microsoft.com/office/powerpoint/2010/main" val="53190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Sewer System Information</a:t>
            </a:r>
          </a:p>
        </p:txBody>
      </p:sp>
      <p:sp>
        <p:nvSpPr>
          <p:cNvPr id="3" name="Content Placeholder 2"/>
          <p:cNvSpPr>
            <a:spLocks noGrp="1"/>
          </p:cNvSpPr>
          <p:nvPr>
            <p:ph idx="1"/>
          </p:nvPr>
        </p:nvSpPr>
        <p:spPr/>
        <p:txBody>
          <a:bodyPr/>
          <a:lstStyle/>
          <a:p>
            <a:pPr marL="0" indent="0">
              <a:buNone/>
            </a:pPr>
            <a:r>
              <a:rPr lang="en-US" dirty="0"/>
              <a:t>WWTF Capacity – 2,150,000 gallons per day</a:t>
            </a:r>
          </a:p>
          <a:p>
            <a:pPr marL="0" indent="0">
              <a:buNone/>
            </a:pPr>
            <a:r>
              <a:rPr lang="en-US" dirty="0"/>
              <a:t>2020 Effluent Flow – 1,445,671 gallons per day</a:t>
            </a:r>
          </a:p>
          <a:p>
            <a:pPr marL="0" indent="0">
              <a:buNone/>
            </a:pPr>
            <a:r>
              <a:rPr lang="en-US" u="sng" dirty="0"/>
              <a:t>Number of Users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25734758"/>
              </p:ext>
            </p:extLst>
          </p:nvPr>
        </p:nvGraphicFramePr>
        <p:xfrm>
          <a:off x="1524000" y="3429000"/>
          <a:ext cx="6096000" cy="2123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User Classification</a:t>
                      </a:r>
                    </a:p>
                  </a:txBody>
                  <a:tcPr anchor="ctr"/>
                </a:tc>
                <a:tc>
                  <a:txBody>
                    <a:bodyPr/>
                    <a:lstStyle/>
                    <a:p>
                      <a:pPr algn="ctr"/>
                      <a:r>
                        <a:rPr lang="en-US" dirty="0"/>
                        <a:t>Number</a:t>
                      </a:r>
                    </a:p>
                  </a:txBody>
                  <a:tcPr anchor="ctr"/>
                </a:tc>
                <a:extLst>
                  <a:ext uri="{0D108BD9-81ED-4DB2-BD59-A6C34878D82A}">
                    <a16:rowId xmlns:a16="http://schemas.microsoft.com/office/drawing/2014/main" val="10000"/>
                  </a:ext>
                </a:extLst>
              </a:tr>
              <a:tr h="370840">
                <a:tc>
                  <a:txBody>
                    <a:bodyPr/>
                    <a:lstStyle/>
                    <a:p>
                      <a:r>
                        <a:rPr lang="en-US" dirty="0"/>
                        <a:t>Residential User</a:t>
                      </a:r>
                      <a:r>
                        <a:rPr lang="en-US" baseline="0" dirty="0"/>
                        <a:t> Accounts</a:t>
                      </a:r>
                      <a:endParaRPr lang="en-US" dirty="0"/>
                    </a:p>
                  </a:txBody>
                  <a:tcPr anchor="ctr"/>
                </a:tc>
                <a:tc>
                  <a:txBody>
                    <a:bodyPr/>
                    <a:lstStyle/>
                    <a:p>
                      <a:pPr algn="ctr"/>
                      <a:r>
                        <a:rPr lang="en-US" dirty="0"/>
                        <a:t>2,355</a:t>
                      </a:r>
                    </a:p>
                  </a:txBody>
                  <a:tcPr anchor="ctr"/>
                </a:tc>
                <a:extLst>
                  <a:ext uri="{0D108BD9-81ED-4DB2-BD59-A6C34878D82A}">
                    <a16:rowId xmlns:a16="http://schemas.microsoft.com/office/drawing/2014/main" val="10001"/>
                  </a:ext>
                </a:extLst>
              </a:tr>
              <a:tr h="370840">
                <a:tc>
                  <a:txBody>
                    <a:bodyPr/>
                    <a:lstStyle/>
                    <a:p>
                      <a:r>
                        <a:rPr lang="en-US" dirty="0"/>
                        <a:t>Commercial/Industrial User Accounts</a:t>
                      </a:r>
                    </a:p>
                  </a:txBody>
                  <a:tcPr anchor="ctr"/>
                </a:tc>
                <a:tc>
                  <a:txBody>
                    <a:bodyPr/>
                    <a:lstStyle/>
                    <a:p>
                      <a:pPr algn="ctr"/>
                      <a:r>
                        <a:rPr lang="en-US" dirty="0"/>
                        <a:t>562</a:t>
                      </a:r>
                    </a:p>
                  </a:txBody>
                  <a:tcPr anchor="ctr"/>
                </a:tc>
                <a:extLst>
                  <a:ext uri="{0D108BD9-81ED-4DB2-BD59-A6C34878D82A}">
                    <a16:rowId xmlns:a16="http://schemas.microsoft.com/office/drawing/2014/main" val="10002"/>
                  </a:ext>
                </a:extLst>
              </a:tr>
              <a:tr h="370840">
                <a:tc>
                  <a:txBody>
                    <a:bodyPr/>
                    <a:lstStyle/>
                    <a:p>
                      <a:r>
                        <a:rPr lang="en-US" dirty="0"/>
                        <a:t>Flat Rate Accounts</a:t>
                      </a:r>
                    </a:p>
                  </a:txBody>
                  <a:tcPr anchor="ctr"/>
                </a:tc>
                <a:tc>
                  <a:txBody>
                    <a:bodyPr/>
                    <a:lstStyle/>
                    <a:p>
                      <a:pPr algn="ctr"/>
                      <a:r>
                        <a:rPr lang="en-US" dirty="0"/>
                        <a:t>8</a:t>
                      </a:r>
                    </a:p>
                  </a:txBody>
                  <a:tcPr anchor="ctr"/>
                </a:tc>
                <a:extLst>
                  <a:ext uri="{0D108BD9-81ED-4DB2-BD59-A6C34878D82A}">
                    <a16:rowId xmlns:a16="http://schemas.microsoft.com/office/drawing/2014/main" val="10003"/>
                  </a:ext>
                </a:extLst>
              </a:tr>
              <a:tr h="370840">
                <a:tc>
                  <a:txBody>
                    <a:bodyPr/>
                    <a:lstStyle/>
                    <a:p>
                      <a:r>
                        <a:rPr lang="en-US" dirty="0"/>
                        <a:t>Wholesale (Town of Wilton)</a:t>
                      </a:r>
                    </a:p>
                  </a:txBody>
                  <a:tcPr anchor="ctr"/>
                </a:tc>
                <a:tc>
                  <a:txBody>
                    <a:bodyPr/>
                    <a:lstStyle/>
                    <a:p>
                      <a:pPr algn="ctr"/>
                      <a:r>
                        <a:rPr lang="en-US" dirty="0"/>
                        <a:t>1 (168,872 gpd in 2020)</a:t>
                      </a:r>
                    </a:p>
                  </a:txBody>
                  <a:tcPr anchor="ct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757082A7-F642-450F-A4C2-47C2137DEE39}"/>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4</a:t>
            </a:fld>
            <a:endParaRPr lang="en-US">
              <a:solidFill>
                <a:prstClr val="white">
                  <a:tint val="75000"/>
                </a:prstClr>
              </a:solidFill>
            </a:endParaRPr>
          </a:p>
        </p:txBody>
      </p:sp>
    </p:spTree>
    <p:extLst>
      <p:ext uri="{BB962C8B-B14F-4D97-AF65-F5344CB8AC3E}">
        <p14:creationId xmlns:p14="http://schemas.microsoft.com/office/powerpoint/2010/main" val="295073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Sewer Billing History</a:t>
            </a:r>
          </a:p>
        </p:txBody>
      </p:sp>
      <p:graphicFrame>
        <p:nvGraphicFramePr>
          <p:cNvPr id="5" name="Content Placeholder 3">
            <a:extLst>
              <a:ext uri="{FF2B5EF4-FFF2-40B4-BE49-F238E27FC236}">
                <a16:creationId xmlns:a16="http://schemas.microsoft.com/office/drawing/2014/main" id="{C431F1B0-0184-4CBE-90B0-10877FA20326}"/>
              </a:ext>
            </a:extLst>
          </p:cNvPr>
          <p:cNvGraphicFramePr>
            <a:graphicFrameLocks noGrp="1"/>
          </p:cNvGraphicFramePr>
          <p:nvPr>
            <p:ph idx="1"/>
            <p:extLst>
              <p:ext uri="{D42A27DB-BD31-4B8C-83A1-F6EECF244321}">
                <p14:modId xmlns:p14="http://schemas.microsoft.com/office/powerpoint/2010/main" val="3914753625"/>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r>
                        <a:rPr lang="en-US" dirty="0"/>
                        <a:t>Year</a:t>
                      </a:r>
                    </a:p>
                  </a:txBody>
                  <a:tcPr/>
                </a:tc>
                <a:tc>
                  <a:txBody>
                    <a:bodyPr/>
                    <a:lstStyle/>
                    <a:p>
                      <a:pPr algn="ctr"/>
                      <a:r>
                        <a:rPr lang="en-US" dirty="0"/>
                        <a:t>Residential Charges</a:t>
                      </a:r>
                    </a:p>
                  </a:txBody>
                  <a:tcPr/>
                </a:tc>
                <a:tc>
                  <a:txBody>
                    <a:bodyPr/>
                    <a:lstStyle/>
                    <a:p>
                      <a:pPr algn="ctr"/>
                      <a:r>
                        <a:rPr lang="en-US" dirty="0"/>
                        <a:t>Commercial/Industrial Charges</a:t>
                      </a:r>
                    </a:p>
                  </a:txBody>
                  <a:tcPr/>
                </a:tc>
                <a:tc>
                  <a:txBody>
                    <a:bodyPr/>
                    <a:lstStyle/>
                    <a:p>
                      <a:pPr algn="ctr"/>
                      <a:r>
                        <a:rPr lang="en-US" dirty="0"/>
                        <a:t>Flat</a:t>
                      </a:r>
                      <a:r>
                        <a:rPr lang="en-US" baseline="0" dirty="0"/>
                        <a:t> Rate</a:t>
                      </a:r>
                      <a:endParaRPr lang="en-US" dirty="0"/>
                    </a:p>
                  </a:txBody>
                  <a:tcPr/>
                </a:tc>
                <a:extLst>
                  <a:ext uri="{0D108BD9-81ED-4DB2-BD59-A6C34878D82A}">
                    <a16:rowId xmlns:a16="http://schemas.microsoft.com/office/drawing/2014/main" val="10000"/>
                  </a:ext>
                </a:extLst>
              </a:tr>
              <a:tr h="370840">
                <a:tc>
                  <a:txBody>
                    <a:bodyPr/>
                    <a:lstStyle/>
                    <a:p>
                      <a:r>
                        <a:rPr lang="en-US" dirty="0"/>
                        <a:t>2004 (January)</a:t>
                      </a:r>
                    </a:p>
                  </a:txBody>
                  <a:tcPr/>
                </a:tc>
                <a:tc>
                  <a:txBody>
                    <a:bodyPr/>
                    <a:lstStyle/>
                    <a:p>
                      <a:r>
                        <a:rPr lang="en-US" dirty="0"/>
                        <a:t>$3.08 per 100 CF</a:t>
                      </a:r>
                    </a:p>
                  </a:txBody>
                  <a:tcPr/>
                </a:tc>
                <a:tc>
                  <a:txBody>
                    <a:bodyPr/>
                    <a:lstStyle/>
                    <a:p>
                      <a:r>
                        <a:rPr lang="en-US" dirty="0"/>
                        <a:t>$3.85 per 100 CF</a:t>
                      </a:r>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2007 (</a:t>
                      </a:r>
                      <a:r>
                        <a:rPr lang="en-US" baseline="0" dirty="0"/>
                        <a:t>February)</a:t>
                      </a:r>
                      <a:endParaRPr lang="en-US" dirty="0"/>
                    </a:p>
                  </a:txBody>
                  <a:tcPr/>
                </a:tc>
                <a:tc>
                  <a:txBody>
                    <a:bodyPr/>
                    <a:lstStyle/>
                    <a:p>
                      <a:r>
                        <a:rPr lang="en-US" dirty="0"/>
                        <a:t>$3.33 per 100 CF</a:t>
                      </a:r>
                    </a:p>
                  </a:txBody>
                  <a:tcPr/>
                </a:tc>
                <a:tc>
                  <a:txBody>
                    <a:bodyPr/>
                    <a:lstStyle/>
                    <a:p>
                      <a:r>
                        <a:rPr lang="en-US" dirty="0"/>
                        <a:t>$4.16 per 100 CF</a:t>
                      </a:r>
                    </a:p>
                  </a:txBody>
                  <a:tcPr/>
                </a:tc>
                <a:tc>
                  <a:txBody>
                    <a:bodyPr/>
                    <a:lstStyle/>
                    <a:p>
                      <a:r>
                        <a:rPr lang="en-US" dirty="0"/>
                        <a:t>$55.52 per Quarter</a:t>
                      </a:r>
                    </a:p>
                  </a:txBody>
                  <a:tcPr/>
                </a:tc>
                <a:extLst>
                  <a:ext uri="{0D108BD9-81ED-4DB2-BD59-A6C34878D82A}">
                    <a16:rowId xmlns:a16="http://schemas.microsoft.com/office/drawing/2014/main" val="10002"/>
                  </a:ext>
                </a:extLst>
              </a:tr>
              <a:tr h="370840">
                <a:tc>
                  <a:txBody>
                    <a:bodyPr/>
                    <a:lstStyle/>
                    <a:p>
                      <a:r>
                        <a:rPr lang="en-US" dirty="0"/>
                        <a:t>2012 (July)</a:t>
                      </a:r>
                    </a:p>
                  </a:txBody>
                  <a:tcPr/>
                </a:tc>
                <a:tc>
                  <a:txBody>
                    <a:bodyPr/>
                    <a:lstStyle/>
                    <a:p>
                      <a:r>
                        <a:rPr lang="en-US" dirty="0"/>
                        <a:t>$3.93 per 100 CF</a:t>
                      </a:r>
                    </a:p>
                  </a:txBody>
                  <a:tcPr/>
                </a:tc>
                <a:tc>
                  <a:txBody>
                    <a:bodyPr/>
                    <a:lstStyle/>
                    <a:p>
                      <a:r>
                        <a:rPr lang="en-US" dirty="0"/>
                        <a:t>$4.91 per 100 CF</a:t>
                      </a:r>
                    </a:p>
                  </a:txBody>
                  <a:tcPr/>
                </a:tc>
                <a:tc>
                  <a:txBody>
                    <a:bodyPr/>
                    <a:lstStyle/>
                    <a:p>
                      <a:r>
                        <a:rPr lang="en-US" dirty="0"/>
                        <a:t>$66.81 per Quarter</a:t>
                      </a:r>
                    </a:p>
                  </a:txBody>
                  <a:tcPr/>
                </a:tc>
                <a:extLst>
                  <a:ext uri="{0D108BD9-81ED-4DB2-BD59-A6C34878D82A}">
                    <a16:rowId xmlns:a16="http://schemas.microsoft.com/office/drawing/2014/main" val="10003"/>
                  </a:ext>
                </a:extLst>
              </a:tr>
              <a:tr h="370840">
                <a:tc>
                  <a:txBody>
                    <a:bodyPr/>
                    <a:lstStyle/>
                    <a:p>
                      <a:r>
                        <a:rPr lang="en-US" dirty="0"/>
                        <a:t>2015 (March)</a:t>
                      </a:r>
                    </a:p>
                  </a:txBody>
                  <a:tcPr/>
                </a:tc>
                <a:tc>
                  <a:txBody>
                    <a:bodyPr/>
                    <a:lstStyle/>
                    <a:p>
                      <a:r>
                        <a:rPr lang="en-US" dirty="0"/>
                        <a:t>$4.40 per 100 CF</a:t>
                      </a:r>
                    </a:p>
                  </a:txBody>
                  <a:tcPr/>
                </a:tc>
                <a:tc>
                  <a:txBody>
                    <a:bodyPr/>
                    <a:lstStyle/>
                    <a:p>
                      <a:r>
                        <a:rPr lang="en-US" dirty="0"/>
                        <a:t>$5.50 per 100 CF</a:t>
                      </a:r>
                    </a:p>
                  </a:txBody>
                  <a:tcPr/>
                </a:tc>
                <a:tc>
                  <a:txBody>
                    <a:bodyPr/>
                    <a:lstStyle/>
                    <a:p>
                      <a:r>
                        <a:rPr lang="en-US" dirty="0"/>
                        <a:t>$74.83 per Quarter</a:t>
                      </a:r>
                    </a:p>
                  </a:txBody>
                  <a:tcPr/>
                </a:tc>
                <a:extLst>
                  <a:ext uri="{0D108BD9-81ED-4DB2-BD59-A6C34878D82A}">
                    <a16:rowId xmlns:a16="http://schemas.microsoft.com/office/drawing/2014/main" val="2261193644"/>
                  </a:ext>
                </a:extLst>
              </a:tr>
              <a:tr h="370840">
                <a:tc>
                  <a:txBody>
                    <a:bodyPr/>
                    <a:lstStyle/>
                    <a:p>
                      <a:r>
                        <a:rPr lang="en-US" dirty="0"/>
                        <a:t>2019 (May)</a:t>
                      </a:r>
                    </a:p>
                  </a:txBody>
                  <a:tcPr/>
                </a:tc>
                <a:tc>
                  <a:txBody>
                    <a:bodyPr/>
                    <a:lstStyle/>
                    <a:p>
                      <a:r>
                        <a:rPr lang="en-US" dirty="0"/>
                        <a:t>$5.50 per 100 CF</a:t>
                      </a:r>
                    </a:p>
                  </a:txBody>
                  <a:tcPr/>
                </a:tc>
                <a:tc>
                  <a:txBody>
                    <a:bodyPr/>
                    <a:lstStyle/>
                    <a:p>
                      <a:r>
                        <a:rPr lang="en-US" dirty="0"/>
                        <a:t>$6.88 per 100 CF</a:t>
                      </a:r>
                    </a:p>
                  </a:txBody>
                  <a:tcPr/>
                </a:tc>
                <a:tc>
                  <a:txBody>
                    <a:bodyPr/>
                    <a:lstStyle/>
                    <a:p>
                      <a:r>
                        <a:rPr lang="en-US" dirty="0"/>
                        <a:t>$93.54 per Quarter</a:t>
                      </a:r>
                    </a:p>
                  </a:txBody>
                  <a:tcPr/>
                </a:tc>
                <a:extLst>
                  <a:ext uri="{0D108BD9-81ED-4DB2-BD59-A6C34878D82A}">
                    <a16:rowId xmlns:a16="http://schemas.microsoft.com/office/drawing/2014/main" val="1140650117"/>
                  </a:ext>
                </a:extLst>
              </a:tr>
            </a:tbl>
          </a:graphicData>
        </a:graphic>
      </p:graphicFrame>
      <p:sp>
        <p:nvSpPr>
          <p:cNvPr id="3" name="Slide Number Placeholder 2">
            <a:extLst>
              <a:ext uri="{FF2B5EF4-FFF2-40B4-BE49-F238E27FC236}">
                <a16:creationId xmlns:a16="http://schemas.microsoft.com/office/drawing/2014/main" id="{248F1032-27F0-486B-A124-A196B0F3901E}"/>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5</a:t>
            </a:fld>
            <a:endParaRPr lang="en-US">
              <a:solidFill>
                <a:prstClr val="white">
                  <a:tint val="75000"/>
                </a:prstClr>
              </a:solidFill>
            </a:endParaRPr>
          </a:p>
        </p:txBody>
      </p:sp>
    </p:spTree>
    <p:extLst>
      <p:ext uri="{BB962C8B-B14F-4D97-AF65-F5344CB8AC3E}">
        <p14:creationId xmlns:p14="http://schemas.microsoft.com/office/powerpoint/2010/main" val="266524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and Sewer Usage</a:t>
            </a:r>
          </a:p>
        </p:txBody>
      </p:sp>
      <p:sp>
        <p:nvSpPr>
          <p:cNvPr id="3" name="Content Placeholder 2"/>
          <p:cNvSpPr>
            <a:spLocks noGrp="1"/>
          </p:cNvSpPr>
          <p:nvPr>
            <p:ph idx="1"/>
          </p:nvPr>
        </p:nvSpPr>
        <p:spPr/>
        <p:txBody>
          <a:bodyPr>
            <a:normAutofit/>
          </a:bodyPr>
          <a:lstStyle/>
          <a:p>
            <a:r>
              <a:rPr lang="en-US" dirty="0"/>
              <a:t>Milford </a:t>
            </a:r>
          </a:p>
          <a:p>
            <a:pPr lvl="1"/>
            <a:r>
              <a:rPr lang="en-US" dirty="0"/>
              <a:t>Accounts increased from 2,828 (2018) to 2,926 (2020)</a:t>
            </a:r>
          </a:p>
          <a:p>
            <a:pPr lvl="1"/>
            <a:r>
              <a:rPr lang="en-US" dirty="0"/>
              <a:t>Average residential sewer usage remained level (increased from 124 to 125 GPD)</a:t>
            </a:r>
          </a:p>
          <a:p>
            <a:r>
              <a:rPr lang="en-US" dirty="0"/>
              <a:t>Wilton </a:t>
            </a:r>
          </a:p>
          <a:p>
            <a:pPr lvl="1"/>
            <a:r>
              <a:rPr lang="en-US" dirty="0"/>
              <a:t>flow decreased for 2019-2020 from 2017-2018. </a:t>
            </a:r>
          </a:p>
        </p:txBody>
      </p:sp>
      <p:sp>
        <p:nvSpPr>
          <p:cNvPr id="4" name="Slide Number Placeholder 3">
            <a:extLst>
              <a:ext uri="{FF2B5EF4-FFF2-40B4-BE49-F238E27FC236}">
                <a16:creationId xmlns:a16="http://schemas.microsoft.com/office/drawing/2014/main" id="{ACB3675B-1006-4451-8ED9-CCEEA92D3709}"/>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6</a:t>
            </a:fld>
            <a:endParaRPr lang="en-US">
              <a:solidFill>
                <a:prstClr val="white">
                  <a:tint val="75000"/>
                </a:prstClr>
              </a:solidFill>
            </a:endParaRPr>
          </a:p>
        </p:txBody>
      </p:sp>
    </p:spTree>
    <p:extLst>
      <p:ext uri="{BB962C8B-B14F-4D97-AF65-F5344CB8AC3E}">
        <p14:creationId xmlns:p14="http://schemas.microsoft.com/office/powerpoint/2010/main" val="408751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and Sewer Usage</a:t>
            </a:r>
          </a:p>
        </p:txBody>
      </p:sp>
      <p:graphicFrame>
        <p:nvGraphicFramePr>
          <p:cNvPr id="5" name="Chart 4">
            <a:extLst>
              <a:ext uri="{FF2B5EF4-FFF2-40B4-BE49-F238E27FC236}">
                <a16:creationId xmlns:a16="http://schemas.microsoft.com/office/drawing/2014/main" id="{42A2F04F-87FA-4550-AA92-479B4B7F718F}"/>
              </a:ext>
            </a:extLst>
          </p:cNvPr>
          <p:cNvGraphicFramePr/>
          <p:nvPr>
            <p:extLst>
              <p:ext uri="{D42A27DB-BD31-4B8C-83A1-F6EECF244321}">
                <p14:modId xmlns:p14="http://schemas.microsoft.com/office/powerpoint/2010/main" val="1301038904"/>
              </p:ext>
            </p:extLst>
          </p:nvPr>
        </p:nvGraphicFramePr>
        <p:xfrm>
          <a:off x="800100" y="1409687"/>
          <a:ext cx="75438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C6574A5C-A1FF-4B61-9268-B868363BDDE2}"/>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7</a:t>
            </a:fld>
            <a:endParaRPr lang="en-US">
              <a:solidFill>
                <a:prstClr val="white">
                  <a:tint val="75000"/>
                </a:prstClr>
              </a:solidFill>
            </a:endParaRPr>
          </a:p>
        </p:txBody>
      </p:sp>
    </p:spTree>
    <p:extLst>
      <p:ext uri="{BB962C8B-B14F-4D97-AF65-F5344CB8AC3E}">
        <p14:creationId xmlns:p14="http://schemas.microsoft.com/office/powerpoint/2010/main" val="26010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and Sewer Usage</a:t>
            </a:r>
          </a:p>
        </p:txBody>
      </p:sp>
      <p:sp>
        <p:nvSpPr>
          <p:cNvPr id="3" name="Content Placeholder 2"/>
          <p:cNvSpPr>
            <a:spLocks noGrp="1"/>
          </p:cNvSpPr>
          <p:nvPr>
            <p:ph idx="1"/>
          </p:nvPr>
        </p:nvSpPr>
        <p:spPr/>
        <p:txBody>
          <a:bodyPr>
            <a:normAutofit/>
          </a:bodyPr>
          <a:lstStyle/>
          <a:p>
            <a:r>
              <a:rPr lang="en-US" dirty="0"/>
              <a:t>Sewer accounts increased, but billing sewer usage has remained steady. It may be due to: </a:t>
            </a:r>
          </a:p>
          <a:p>
            <a:pPr lvl="1"/>
            <a:r>
              <a:rPr lang="en-US" dirty="0"/>
              <a:t>Deduct meters for irrigation</a:t>
            </a:r>
          </a:p>
          <a:p>
            <a:pPr lvl="1"/>
            <a:r>
              <a:rPr lang="en-US" dirty="0"/>
              <a:t>Water conservation efforts </a:t>
            </a:r>
          </a:p>
          <a:p>
            <a:pPr lvl="1"/>
            <a:r>
              <a:rPr lang="en-US" dirty="0"/>
              <a:t>Water saving appliances or devices:</a:t>
            </a:r>
          </a:p>
          <a:p>
            <a:pPr lvl="2"/>
            <a:r>
              <a:rPr lang="en-US" dirty="0"/>
              <a:t>Water efficient dishwashers and clothes washers</a:t>
            </a:r>
          </a:p>
          <a:p>
            <a:pPr lvl="2"/>
            <a:r>
              <a:rPr lang="en-US" dirty="0"/>
              <a:t>Low flush toilets</a:t>
            </a:r>
          </a:p>
          <a:p>
            <a:pPr lvl="2"/>
            <a:r>
              <a:rPr lang="en-US" dirty="0"/>
              <a:t>Faucet aerators and Low flow showerheads</a:t>
            </a:r>
          </a:p>
          <a:p>
            <a:pPr lvl="2"/>
            <a:r>
              <a:rPr lang="en-US" dirty="0"/>
              <a:t>Pressure reducing valves</a:t>
            </a:r>
          </a:p>
        </p:txBody>
      </p:sp>
      <p:sp>
        <p:nvSpPr>
          <p:cNvPr id="4" name="Slide Number Placeholder 3">
            <a:extLst>
              <a:ext uri="{FF2B5EF4-FFF2-40B4-BE49-F238E27FC236}">
                <a16:creationId xmlns:a16="http://schemas.microsoft.com/office/drawing/2014/main" id="{C92B6B35-2D02-4835-A293-A486AC7D90DC}"/>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8</a:t>
            </a:fld>
            <a:endParaRPr lang="en-US">
              <a:solidFill>
                <a:prstClr val="white">
                  <a:tint val="75000"/>
                </a:prstClr>
              </a:solidFill>
            </a:endParaRPr>
          </a:p>
        </p:txBody>
      </p:sp>
    </p:spTree>
    <p:extLst>
      <p:ext uri="{BB962C8B-B14F-4D97-AF65-F5344CB8AC3E}">
        <p14:creationId xmlns:p14="http://schemas.microsoft.com/office/powerpoint/2010/main" val="7927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Assumptions</a:t>
            </a:r>
          </a:p>
        </p:txBody>
      </p:sp>
      <p:sp>
        <p:nvSpPr>
          <p:cNvPr id="3" name="Content Placeholder 2"/>
          <p:cNvSpPr>
            <a:spLocks noGrp="1"/>
          </p:cNvSpPr>
          <p:nvPr>
            <p:ph idx="1"/>
          </p:nvPr>
        </p:nvSpPr>
        <p:spPr/>
        <p:txBody>
          <a:bodyPr>
            <a:normAutofit/>
          </a:bodyPr>
          <a:lstStyle/>
          <a:p>
            <a:r>
              <a:rPr lang="en-US" dirty="0"/>
              <a:t>No future increase in Milford consumption</a:t>
            </a:r>
          </a:p>
          <a:p>
            <a:r>
              <a:rPr lang="en-US" dirty="0"/>
              <a:t>No future increase in Wilton consumption</a:t>
            </a:r>
          </a:p>
          <a:p>
            <a:r>
              <a:rPr lang="en-US" dirty="0"/>
              <a:t>Other revenues based on staff projections</a:t>
            </a:r>
          </a:p>
          <a:p>
            <a:r>
              <a:rPr lang="en-US" dirty="0"/>
              <a:t>Rate increases once every three years</a:t>
            </a:r>
          </a:p>
        </p:txBody>
      </p:sp>
      <p:sp>
        <p:nvSpPr>
          <p:cNvPr id="4" name="Slide Number Placeholder 3">
            <a:extLst>
              <a:ext uri="{FF2B5EF4-FFF2-40B4-BE49-F238E27FC236}">
                <a16:creationId xmlns:a16="http://schemas.microsoft.com/office/drawing/2014/main" id="{DC4E661D-C1BF-4783-838C-7048294DAC2E}"/>
              </a:ext>
            </a:extLst>
          </p:cNvPr>
          <p:cNvSpPr>
            <a:spLocks noGrp="1"/>
          </p:cNvSpPr>
          <p:nvPr>
            <p:ph type="sldNum" sz="quarter" idx="12"/>
          </p:nvPr>
        </p:nvSpPr>
        <p:spPr/>
        <p:txBody>
          <a:bodyPr/>
          <a:lstStyle/>
          <a:p>
            <a:fld id="{482869B2-235B-4D37-A226-D8F9B9119216}" type="slidenum">
              <a:rPr lang="en-US" smtClean="0">
                <a:solidFill>
                  <a:prstClr val="white">
                    <a:tint val="75000"/>
                  </a:prstClr>
                </a:solidFill>
              </a:rPr>
              <a:pPr/>
              <a:t>9</a:t>
            </a:fld>
            <a:endParaRPr lang="en-US">
              <a:solidFill>
                <a:prstClr val="white">
                  <a:tint val="75000"/>
                </a:prstClr>
              </a:solidFill>
            </a:endParaRPr>
          </a:p>
        </p:txBody>
      </p:sp>
    </p:spTree>
    <p:extLst>
      <p:ext uri="{BB962C8B-B14F-4D97-AF65-F5344CB8AC3E}">
        <p14:creationId xmlns:p14="http://schemas.microsoft.com/office/powerpoint/2010/main" val="313000371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E Standar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nderwood.potx" id="{9F669639-B34E-451C-A310-FCB2291C52ED}" vid="{77FB245F-1A03-4E39-8875-AF01B44BE5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Underwood</Template>
  <TotalTime>2585</TotalTime>
  <Words>1485</Words>
  <Application>Microsoft Office PowerPoint</Application>
  <PresentationFormat>On-screen Show (4:3)</PresentationFormat>
  <Paragraphs>504</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1_Office Theme</vt:lpstr>
      <vt:lpstr>Milford Sewer Rate Model Update Steve Clifton, P.E.  Underwood Engineers</vt:lpstr>
      <vt:lpstr>Water Utilities Department  Mission Statement</vt:lpstr>
      <vt:lpstr>Sewer Rate Study Update - Goals</vt:lpstr>
      <vt:lpstr>Sewer System Information</vt:lpstr>
      <vt:lpstr>Sewer Billing History</vt:lpstr>
      <vt:lpstr>Accounts and Sewer Usage</vt:lpstr>
      <vt:lpstr>Accounts and Sewer Usage</vt:lpstr>
      <vt:lpstr>Accounts and Sewer Usage</vt:lpstr>
      <vt:lpstr>Revenue Assumptions</vt:lpstr>
      <vt:lpstr>Expenditure Assumptions</vt:lpstr>
      <vt:lpstr>Budget Assumptions</vt:lpstr>
      <vt:lpstr>Capital Improvements Program</vt:lpstr>
      <vt:lpstr>Rate Increase Schedule</vt:lpstr>
      <vt:lpstr>Proposed Sewer Rate Increases</vt:lpstr>
      <vt:lpstr>Projected Annual Gain/Loss and Fund Balance w/ GF Contribution</vt:lpstr>
      <vt:lpstr>Projected Annual Gain/Loss and Fund Balance w/o GF Contribution</vt:lpstr>
      <vt:lpstr>Proposed Sewer Rates</vt:lpstr>
      <vt:lpstr>Proposed Flat Rate and Septage Fees</vt:lpstr>
      <vt:lpstr>Proposed Flat Rate and Septage Fees</vt:lpstr>
      <vt:lpstr>Typical Residential Sewer Bill</vt:lpstr>
      <vt:lpstr>Typical Residential Sewer Bill</vt:lpstr>
      <vt:lpstr>Comparison to Other Communities</vt:lpstr>
      <vt:lpstr>Sample Sewer Bills w/ GF</vt:lpstr>
      <vt:lpstr>Sample Sewer Bills w/o GF</vt:lpstr>
      <vt:lpstr>Questions?</vt:lpstr>
    </vt:vector>
  </TitlesOfParts>
  <Company>Underwood Engineers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Equivalent Residential User</dc:title>
  <dc:creator>Steve Clifton</dc:creator>
  <cp:lastModifiedBy>W. Steven Clifton</cp:lastModifiedBy>
  <cp:revision>144</cp:revision>
  <cp:lastPrinted>2021-09-28T15:29:47Z</cp:lastPrinted>
  <dcterms:created xsi:type="dcterms:W3CDTF">2014-10-28T19:32:43Z</dcterms:created>
  <dcterms:modified xsi:type="dcterms:W3CDTF">2021-09-28T15:41:57Z</dcterms:modified>
</cp:coreProperties>
</file>